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comments/comment1.xml" ContentType="application/vnd.openxmlformats-officedocument.presentationml.comments+xml"/>
  <Override PartName="/ppt/notesSlides/notesSlide2.xml" ContentType="application/vnd.openxmlformats-officedocument.presentationml.notesSlide+xml"/>
  <Override PartName="/ppt/comments/comment2.xml" ContentType="application/vnd.openxmlformats-officedocument.presentationml.comments+xml"/>
  <Override PartName="/ppt/notesSlides/notesSlide3.xml" ContentType="application/vnd.openxmlformats-officedocument.presentationml.notesSlide+xml"/>
  <Override PartName="/ppt/comments/comment3.xml" ContentType="application/vnd.openxmlformats-officedocument.presentationml.comments+xml"/>
  <Override PartName="/ppt/notesSlides/notesSlide4.xml" ContentType="application/vnd.openxmlformats-officedocument.presentationml.notesSlide+xml"/>
  <Override PartName="/ppt/comments/comment4.xml" ContentType="application/vnd.openxmlformats-officedocument.presentationml.comments+xml"/>
  <Override PartName="/ppt/comments/comment5.xml" ContentType="application/vnd.openxmlformats-officedocument.presentationml.comments+xml"/>
  <Override PartName="/ppt/comments/comment6.xml" ContentType="application/vnd.openxmlformats-officedocument.presentationml.comments+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aveSubsetFonts="1">
  <p:sldMasterIdLst>
    <p:sldMasterId id="2147483738" r:id="rId1"/>
  </p:sldMasterIdLst>
  <p:notesMasterIdLst>
    <p:notesMasterId r:id="rId10"/>
  </p:notesMasterIdLst>
  <p:handoutMasterIdLst>
    <p:handoutMasterId r:id="rId11"/>
  </p:handoutMasterIdLst>
  <p:sldIdLst>
    <p:sldId id="271" r:id="rId2"/>
    <p:sldId id="272" r:id="rId3"/>
    <p:sldId id="273" r:id="rId4"/>
    <p:sldId id="298" r:id="rId5"/>
    <p:sldId id="284" r:id="rId6"/>
    <p:sldId id="297" r:id="rId7"/>
    <p:sldId id="285" r:id="rId8"/>
    <p:sldId id="304" r:id="rId9"/>
  </p:sldIdLst>
  <p:sldSz cx="12192000" cy="6858000"/>
  <p:notesSz cx="7099300" cy="10234613"/>
  <p:defaultTextStyle>
    <a:defPPr>
      <a:defRPr lang="de-DE"/>
    </a:defPPr>
    <a:lvl1pPr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1pPr>
    <a:lvl2pPr marL="457200"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2pPr>
    <a:lvl3pPr marL="914400"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3pPr>
    <a:lvl4pPr marL="1371600"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4pPr>
    <a:lvl5pPr marL="1828800" algn="l" rtl="0" eaLnBrk="0" fontAlgn="base" hangingPunct="0">
      <a:spcBef>
        <a:spcPct val="0"/>
      </a:spcBef>
      <a:spcAft>
        <a:spcPct val="0"/>
      </a:spcAft>
      <a:defRPr kern="1200">
        <a:solidFill>
          <a:schemeClr val="tx1"/>
        </a:solidFill>
        <a:latin typeface="Arial" panose="020B0604020202020204" pitchFamily="34" charset="0"/>
        <a:ea typeface="ＭＳ Ｐゴシック" pitchFamily="34" charset="-128"/>
        <a:cs typeface="+mn-cs"/>
      </a:defRPr>
    </a:lvl5pPr>
    <a:lvl6pPr marL="2286000" algn="l" defTabSz="914400" rtl="0" eaLnBrk="1" latinLnBrk="0" hangingPunct="1">
      <a:defRPr kern="1200">
        <a:solidFill>
          <a:schemeClr val="tx1"/>
        </a:solidFill>
        <a:latin typeface="Arial" panose="020B0604020202020204" pitchFamily="34" charset="0"/>
        <a:ea typeface="ＭＳ Ｐゴシック" pitchFamily="34" charset="-128"/>
        <a:cs typeface="+mn-cs"/>
      </a:defRPr>
    </a:lvl6pPr>
    <a:lvl7pPr marL="2743200" algn="l" defTabSz="914400" rtl="0" eaLnBrk="1" latinLnBrk="0" hangingPunct="1">
      <a:defRPr kern="1200">
        <a:solidFill>
          <a:schemeClr val="tx1"/>
        </a:solidFill>
        <a:latin typeface="Arial" panose="020B0604020202020204" pitchFamily="34" charset="0"/>
        <a:ea typeface="ＭＳ Ｐゴシック" pitchFamily="34" charset="-128"/>
        <a:cs typeface="+mn-cs"/>
      </a:defRPr>
    </a:lvl7pPr>
    <a:lvl8pPr marL="3200400" algn="l" defTabSz="914400" rtl="0" eaLnBrk="1" latinLnBrk="0" hangingPunct="1">
      <a:defRPr kern="1200">
        <a:solidFill>
          <a:schemeClr val="tx1"/>
        </a:solidFill>
        <a:latin typeface="Arial" panose="020B0604020202020204" pitchFamily="34" charset="0"/>
        <a:ea typeface="ＭＳ Ｐゴシック" pitchFamily="34" charset="-128"/>
        <a:cs typeface="+mn-cs"/>
      </a:defRPr>
    </a:lvl8pPr>
    <a:lvl9pPr marL="3657600" algn="l" defTabSz="914400" rtl="0" eaLnBrk="1" latinLnBrk="0" hangingPunct="1">
      <a:defRPr kern="1200">
        <a:solidFill>
          <a:schemeClr val="tx1"/>
        </a:solidFill>
        <a:latin typeface="Arial" panose="020B0604020202020204" pitchFamily="34" charset="0"/>
        <a:ea typeface="ＭＳ Ｐゴシック" pitchFamily="34" charset="-128"/>
        <a:cs typeface="+mn-cs"/>
      </a:defRPr>
    </a:lvl9pPr>
  </p:defaultTextStyle>
  <p:extLst>
    <p:ext uri="{EFAFB233-063F-42B5-8137-9DF3F51BA10A}">
      <p15:sldGuideLst xmlns="" xmlns:p15="http://schemas.microsoft.com/office/powerpoint/2012/main">
        <p15:guide id="1" orient="horz" pos="2160" userDrawn="1">
          <p15:clr>
            <a:srgbClr val="A4A3A4"/>
          </p15:clr>
        </p15:guide>
        <p15:guide id="2" pos="3840" userDrawn="1">
          <p15:clr>
            <a:srgbClr val="A4A3A4"/>
          </p15:clr>
        </p15:guide>
        <p15:guide id="3" orient="horz" pos="3680" userDrawn="1">
          <p15:clr>
            <a:srgbClr val="A4A3A4"/>
          </p15:clr>
        </p15:guide>
        <p15:guide id="4" orient="horz" pos="640" userDrawn="1">
          <p15:clr>
            <a:srgbClr val="A4A3A4"/>
          </p15:clr>
        </p15:guide>
      </p15:sldGuideLst>
    </p:ext>
    <p:ext uri="{2D200454-40CA-4A62-9FC3-DE9A4176ACB9}">
      <p15:notesGuideLst xmlns=""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1" name="Jiahang Chen" initials="JC" lastIdx="23" clrIdx="0">
    <p:extLst>
      <p:ext uri="{19B8F6BF-5375-455C-9EA6-DF929625EA0E}">
        <p15:presenceInfo xmlns="" xmlns:p15="http://schemas.microsoft.com/office/powerpoint/2012/main" userId="Jiahang Chen" providerId="None"/>
      </p:ext>
    </p:extLst>
  </p:cmAuthor>
  <p:cmAuthor id="2" name="LorhanSSD" initials="L" lastIdx="6" clrIdx="1"/>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p:restoredLeft sz="13009" autoAdjust="0"/>
    <p:restoredTop sz="77789" autoAdjust="0"/>
  </p:normalViewPr>
  <p:slideViewPr>
    <p:cSldViewPr snapToGrid="0">
      <p:cViewPr>
        <p:scale>
          <a:sx n="100" d="100"/>
          <a:sy n="100" d="100"/>
        </p:scale>
        <p:origin x="-1104" y="-162"/>
      </p:cViewPr>
      <p:guideLst>
        <p:guide orient="horz" pos="2160"/>
        <p:guide orient="horz" pos="3680"/>
        <p:guide orient="horz" pos="640"/>
        <p:guide pos="3840"/>
      </p:guideLst>
    </p:cSldViewPr>
  </p:slideViewPr>
  <p:outlineViewPr>
    <p:cViewPr>
      <p:scale>
        <a:sx n="33" d="100"/>
        <a:sy n="33" d="100"/>
      </p:scale>
      <p:origin x="0" y="0"/>
    </p:cViewPr>
  </p:outlineViewPr>
  <p:notesTextViewPr>
    <p:cViewPr>
      <p:scale>
        <a:sx n="1" d="1"/>
        <a:sy n="1" d="1"/>
      </p:scale>
      <p:origin x="0" y="0"/>
    </p:cViewPr>
  </p:notesTextViewPr>
  <p:notesViewPr>
    <p:cSldViewPr snapToGrid="0">
      <p:cViewPr varScale="1">
        <p:scale>
          <a:sx n="106" d="100"/>
          <a:sy n="106" d="100"/>
        </p:scale>
        <p:origin x="6870" y="126"/>
      </p:cViewPr>
      <p:guideLst/>
    </p:cSldViewPr>
  </p:notes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commentAuthors" Target="commentAuthors.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handoutMaster" Target="handoutMasters/handoutMaster1.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notesMaster" Target="notesMasters/notesMaster1.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omments/comment1.xml><?xml version="1.0" encoding="utf-8"?>
<p:cmLst xmlns:a="http://schemas.openxmlformats.org/drawingml/2006/main" xmlns:r="http://schemas.openxmlformats.org/officeDocument/2006/relationships" xmlns:p="http://schemas.openxmlformats.org/presentationml/2006/main">
  <p:cm authorId="1" dt="2022-04-12T16:25:36.659" idx="1">
    <p:pos x="3807" y="3609"/>
    <p:text>Matr. Nr?</p:text>
    <p:extLst mod="1">
      <p:ext uri="{C676402C-5697-4E1C-873F-D02D1690AC5C}">
        <p15:threadingInfo xmlns="" xmlns:p15="http://schemas.microsoft.com/office/powerpoint/2012/main" timeZoneBias="-120"/>
      </p:ext>
    </p:extLst>
  </p:cm>
  <p:cm authorId="1" dt="2022-04-12T16:25:56.199" idx="3">
    <p:pos x="4758" y="3471"/>
    <p:text>Hier kannst du auch das Logo von eurer Firma basteln</p:text>
    <p:extLst mod="1">
      <p:ext uri="{C676402C-5697-4E1C-873F-D02D1690AC5C}">
        <p15:threadingInfo xmlns="" xmlns:p15="http://schemas.microsoft.com/office/powerpoint/2012/main" timeZoneBias="-120"/>
      </p:ext>
    </p:extLst>
  </p:cm>
</p:cmLst>
</file>

<file path=ppt/comments/comment2.xml><?xml version="1.0" encoding="utf-8"?>
<p:cmLst xmlns:a="http://schemas.openxmlformats.org/drawingml/2006/main" xmlns:r="http://schemas.openxmlformats.org/officeDocument/2006/relationships" xmlns:p="http://schemas.openxmlformats.org/presentationml/2006/main">
  <p:cm authorId="1" dt="2022-04-12T16:27:25.607" idx="4">
    <p:pos x="750" y="1442"/>
    <p:text>Bitte Tasks und Motivation gemeisam in ein Kapitel machen</p:text>
    <p:extLst>
      <p:ext uri="{C676402C-5697-4E1C-873F-D02D1690AC5C}">
        <p15:threadingInfo xmlns="" xmlns:p15="http://schemas.microsoft.com/office/powerpoint/2012/main" timeZoneBias="-120"/>
      </p:ext>
    </p:extLst>
  </p:cm>
</p:cmLst>
</file>

<file path=ppt/comments/comment3.xml><?xml version="1.0" encoding="utf-8"?>
<p:cmLst xmlns:a="http://schemas.openxmlformats.org/drawingml/2006/main" xmlns:r="http://schemas.openxmlformats.org/officeDocument/2006/relationships" xmlns:p="http://schemas.openxmlformats.org/presentationml/2006/main">
  <p:cm authorId="1" dt="2022-04-12T16:29:41.937" idx="5">
    <p:pos x="3187" y="2142"/>
    <p:text>Hier kann man wahrscheinlich auch über IoT erwähnen, weil dieser Service am Ende des Tages als IoT-Service gedacht wird, also sogenannter Edge-basierter IoT-Dienst, oder?</p:text>
    <p:extLst mod="1">
      <p:ext uri="{C676402C-5697-4E1C-873F-D02D1690AC5C}">
        <p15:threadingInfo xmlns="" xmlns:p15="http://schemas.microsoft.com/office/powerpoint/2012/main" timeZoneBias="-120"/>
      </p:ext>
    </p:extLst>
  </p:cm>
</p:cmLst>
</file>

<file path=ppt/comments/comment4.xml><?xml version="1.0" encoding="utf-8"?>
<p:cmLst xmlns:a="http://schemas.openxmlformats.org/drawingml/2006/main" xmlns:r="http://schemas.openxmlformats.org/officeDocument/2006/relationships" xmlns:p="http://schemas.openxmlformats.org/presentationml/2006/main">
  <p:cm authorId="1" dt="2022-04-12T16:31:37.614" idx="6">
    <p:pos x="1364" y="1677"/>
    <p:text>was genau?</p:text>
    <p:extLst mod="1">
      <p:ext uri="{C676402C-5697-4E1C-873F-D02D1690AC5C}">
        <p15:threadingInfo xmlns="" xmlns:p15="http://schemas.microsoft.com/office/powerpoint/2012/main" timeZoneBias="-120"/>
      </p:ext>
    </p:extLst>
  </p:cm>
</p:cmLst>
</file>

<file path=ppt/comments/comment5.xml><?xml version="1.0" encoding="utf-8"?>
<p:cmLst xmlns:a="http://schemas.openxmlformats.org/drawingml/2006/main" xmlns:r="http://schemas.openxmlformats.org/officeDocument/2006/relationships" xmlns:p="http://schemas.openxmlformats.org/presentationml/2006/main">
  <p:cm authorId="1" dt="2022-04-12T16:49:45.743" idx="17">
    <p:pos x="1749" y="273"/>
    <p:text>das solltest du wahrscheinlich in dem Kapitel conzept zeigen. Also bitte vgl. die Anmerkung in der Folie 16</p:text>
    <p:extLst>
      <p:ext uri="{C676402C-5697-4E1C-873F-D02D1690AC5C}">
        <p15:threadingInfo xmlns="" xmlns:p15="http://schemas.microsoft.com/office/powerpoint/2012/main" timeZoneBias="-120"/>
      </p:ext>
    </p:extLst>
  </p:cm>
</p:cmLst>
</file>

<file path=ppt/comments/comment6.xml><?xml version="1.0" encoding="utf-8"?>
<p:cmLst xmlns:a="http://schemas.openxmlformats.org/drawingml/2006/main" xmlns:r="http://schemas.openxmlformats.org/officeDocument/2006/relationships" xmlns:p="http://schemas.openxmlformats.org/presentationml/2006/main">
  <p:cm authorId="1" dt="2022-04-12T16:45:40.605" idx="12">
    <p:pos x="10" y="10"/>
    <p:text>Mein Eindruck ist, dass hier noch ein überlichtliches Konzept fehlt. Klar du hast die Hardwarearchitektur als Abbildung gezeigt. Aber wie sieht es mit dem Algorithmus das du entwickelt hast aus? An welcher Stelle genau nutzt du die vorgestellten Technologien?</p:text>
    <p:extLst>
      <p:ext uri="{C676402C-5697-4E1C-873F-D02D1690AC5C}">
        <p15:threadingInfo xmlns="" xmlns:p15="http://schemas.microsoft.com/office/powerpoint/2012/main" timeZoneBias="-120"/>
      </p:ext>
    </p:extLst>
  </p:cm>
</p:cmLst>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200">
                <a:latin typeface="+mn-lt"/>
                <a:ea typeface="+mn-ea"/>
                <a:cs typeface="+mn-cs"/>
              </a:defRPr>
            </a:lvl1pPr>
          </a:lstStyle>
          <a:p>
            <a:pPr>
              <a:defRPr/>
            </a:pPr>
            <a:endParaRPr lang="de-DE"/>
          </a:p>
        </p:txBody>
      </p:sp>
      <p:sp>
        <p:nvSpPr>
          <p:cNvPr id="3" name="Datumsplatzhalter 2"/>
          <p:cNvSpPr>
            <a:spLocks noGrp="1"/>
          </p:cNvSpPr>
          <p:nvPr>
            <p:ph type="dt" sz="quarter" idx="1"/>
          </p:nvPr>
        </p:nvSpPr>
        <p:spPr>
          <a:xfrm>
            <a:off x="4021138" y="0"/>
            <a:ext cx="3076575" cy="512763"/>
          </a:xfrm>
          <a:prstGeom prst="rect">
            <a:avLst/>
          </a:prstGeom>
        </p:spPr>
        <p:txBody>
          <a:bodyPr vert="horz" wrap="square" lIns="91440" tIns="45720" rIns="91440" bIns="45720" numCol="1" anchor="t" anchorCtr="0" compatLnSpc="1">
            <a:prstTxWarp prst="textNoShape">
              <a:avLst/>
            </a:prstTxWarp>
          </a:bodyPr>
          <a:lstStyle>
            <a:lvl1pPr algn="r" eaLnBrk="1" hangingPunct="1">
              <a:defRPr sz="1000" smtClean="0"/>
            </a:lvl1pPr>
          </a:lstStyle>
          <a:p>
            <a:pPr>
              <a:defRPr/>
            </a:pPr>
            <a:fld id="{94C57571-20E9-4911-8434-83E565E308FD}" type="datetimeFigureOut">
              <a:rPr lang="de-DE" altLang="de-DE"/>
              <a:pPr>
                <a:defRPr/>
              </a:pPr>
              <a:t>18.07.2022</a:t>
            </a:fld>
            <a:endParaRPr lang="de-DE" altLang="de-DE"/>
          </a:p>
        </p:txBody>
      </p:sp>
      <p:sp>
        <p:nvSpPr>
          <p:cNvPr id="4" name="Fußzeilenplatzhalter 3"/>
          <p:cNvSpPr>
            <a:spLocks noGrp="1"/>
          </p:cNvSpPr>
          <p:nvPr>
            <p:ph type="ftr" sz="quarter" idx="2"/>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000">
                <a:latin typeface="Arial" pitchFamily="34" charset="0"/>
                <a:ea typeface="+mn-ea"/>
                <a:cs typeface="Arial" pitchFamily="34" charset="0"/>
              </a:defRPr>
            </a:lvl1pPr>
          </a:lstStyle>
          <a:p>
            <a:pPr>
              <a:defRPr/>
            </a:pPr>
            <a:endParaRPr lang="de-DE"/>
          </a:p>
        </p:txBody>
      </p:sp>
      <p:sp>
        <p:nvSpPr>
          <p:cNvPr id="5" name="Foliennummernplatzhalter 4"/>
          <p:cNvSpPr>
            <a:spLocks noGrp="1"/>
          </p:cNvSpPr>
          <p:nvPr>
            <p:ph type="sldNum" sz="quarter" idx="3"/>
          </p:nvPr>
        </p:nvSpPr>
        <p:spPr>
          <a:xfrm>
            <a:off x="4021138" y="9721850"/>
            <a:ext cx="3076575" cy="512763"/>
          </a:xfrm>
          <a:prstGeom prst="rect">
            <a:avLst/>
          </a:prstGeom>
        </p:spPr>
        <p:txBody>
          <a:bodyPr vert="horz" wrap="square" lIns="91440" tIns="45720" rIns="91440" bIns="45720" numCol="1" anchor="b" anchorCtr="0" compatLnSpc="1">
            <a:prstTxWarp prst="textNoShape">
              <a:avLst/>
            </a:prstTxWarp>
          </a:bodyPr>
          <a:lstStyle>
            <a:lvl1pPr algn="r" eaLnBrk="1" hangingPunct="1">
              <a:defRPr sz="1000"/>
            </a:lvl1pPr>
          </a:lstStyle>
          <a:p>
            <a:fld id="{E93CD1F1-37E9-4D50-9163-A8AD5E592B6B}" type="slidenum">
              <a:rPr lang="de-DE" altLang="de-DE"/>
              <a:pPr/>
              <a:t>‹#›</a:t>
            </a:fld>
            <a:endParaRPr lang="de-DE" altLang="de-DE"/>
          </a:p>
        </p:txBody>
      </p:sp>
    </p:spTree>
    <p:extLst>
      <p:ext uri="{BB962C8B-B14F-4D97-AF65-F5344CB8AC3E}">
        <p14:creationId xmlns:p14="http://schemas.microsoft.com/office/powerpoint/2010/main" val="2803993747"/>
      </p:ext>
    </p:extLst>
  </p:cSld>
  <p:clrMap bg1="lt1" tx1="dk1" bg2="lt2" tx2="dk2" accent1="accent1" accent2="accent2" accent3="accent3" accent4="accent4" accent5="accent5" accent6="accent6" hlink="hlink" folHlink="folHlink"/>
  <p:hf sldNum="0" hdr="0" ftr="0" dt="0"/>
</p:handoutMaster>
</file>

<file path=ppt/media/image1.png>
</file>

<file path=ppt/media/image10.png>
</file>

<file path=ppt/media/image11.png>
</file>

<file path=ppt/media/image190.png>
</file>

<file path=ppt/media/image2.jpeg>
</file>

<file path=ppt/media/image3.jpe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Kopfzeilenplatzhalter 1"/>
          <p:cNvSpPr>
            <a:spLocks noGrp="1"/>
          </p:cNvSpPr>
          <p:nvPr>
            <p:ph type="hdr" sz="quarter"/>
          </p:nvPr>
        </p:nvSpPr>
        <p:spPr>
          <a:xfrm>
            <a:off x="0" y="0"/>
            <a:ext cx="3076575" cy="512763"/>
          </a:xfrm>
          <a:prstGeom prst="rect">
            <a:avLst/>
          </a:prstGeom>
        </p:spPr>
        <p:txBody>
          <a:bodyPr vert="horz" lIns="91440" tIns="45720" rIns="91440" bIns="45720" rtlCol="0"/>
          <a:lstStyle>
            <a:lvl1pPr algn="l" eaLnBrk="1" fontAlgn="auto" hangingPunct="1">
              <a:spcBef>
                <a:spcPts val="0"/>
              </a:spcBef>
              <a:spcAft>
                <a:spcPts val="0"/>
              </a:spcAft>
              <a:defRPr sz="1000">
                <a:latin typeface="Arial" pitchFamily="34" charset="0"/>
                <a:ea typeface="+mn-ea"/>
                <a:cs typeface="Arial" pitchFamily="34" charset="0"/>
              </a:defRPr>
            </a:lvl1pPr>
          </a:lstStyle>
          <a:p>
            <a:pPr>
              <a:defRPr/>
            </a:pPr>
            <a:endParaRPr lang="de-DE"/>
          </a:p>
        </p:txBody>
      </p:sp>
      <p:sp>
        <p:nvSpPr>
          <p:cNvPr id="3" name="Datumsplatzhalter 2"/>
          <p:cNvSpPr>
            <a:spLocks noGrp="1"/>
          </p:cNvSpPr>
          <p:nvPr>
            <p:ph type="dt" idx="1"/>
          </p:nvPr>
        </p:nvSpPr>
        <p:spPr>
          <a:xfrm>
            <a:off x="4021138" y="0"/>
            <a:ext cx="3076575" cy="512763"/>
          </a:xfrm>
          <a:prstGeom prst="rect">
            <a:avLst/>
          </a:prstGeom>
        </p:spPr>
        <p:txBody>
          <a:bodyPr vert="horz" wrap="square" lIns="91440" tIns="45720" rIns="91440" bIns="45720" numCol="1" anchor="t" anchorCtr="0" compatLnSpc="1">
            <a:prstTxWarp prst="textNoShape">
              <a:avLst/>
            </a:prstTxWarp>
          </a:bodyPr>
          <a:lstStyle>
            <a:lvl1pPr algn="r" eaLnBrk="1" hangingPunct="1">
              <a:defRPr sz="1000" smtClean="0"/>
            </a:lvl1pPr>
          </a:lstStyle>
          <a:p>
            <a:pPr>
              <a:defRPr/>
            </a:pPr>
            <a:fld id="{2307748F-8862-4607-AC92-02ADBB2BE0F2}" type="datetimeFigureOut">
              <a:rPr lang="de-DE" altLang="de-DE"/>
              <a:pPr>
                <a:defRPr/>
              </a:pPr>
              <a:t>18.07.2022</a:t>
            </a:fld>
            <a:endParaRPr lang="de-DE" altLang="de-DE"/>
          </a:p>
        </p:txBody>
      </p:sp>
      <p:sp>
        <p:nvSpPr>
          <p:cNvPr id="4" name="Folienbildplatzhalter 3"/>
          <p:cNvSpPr>
            <a:spLocks noGrp="1" noRot="1" noChangeAspect="1"/>
          </p:cNvSpPr>
          <p:nvPr>
            <p:ph type="sldImg" idx="2"/>
          </p:nvPr>
        </p:nvSpPr>
        <p:spPr>
          <a:xfrm>
            <a:off x="479425" y="1279525"/>
            <a:ext cx="6140450" cy="3454400"/>
          </a:xfrm>
          <a:prstGeom prst="rect">
            <a:avLst/>
          </a:prstGeom>
          <a:noFill/>
          <a:ln w="12700">
            <a:solidFill>
              <a:prstClr val="black"/>
            </a:solidFill>
          </a:ln>
        </p:spPr>
        <p:txBody>
          <a:bodyPr vert="horz" lIns="91440" tIns="45720" rIns="91440" bIns="45720" rtlCol="0" anchor="ctr"/>
          <a:lstStyle/>
          <a:p>
            <a:pPr lvl="0"/>
            <a:endParaRPr lang="de-DE" noProof="0"/>
          </a:p>
        </p:txBody>
      </p:sp>
      <p:sp>
        <p:nvSpPr>
          <p:cNvPr id="5" name="Notizenplatzhalter 4"/>
          <p:cNvSpPr>
            <a:spLocks noGrp="1"/>
          </p:cNvSpPr>
          <p:nvPr>
            <p:ph type="body" sz="quarter" idx="3"/>
          </p:nvPr>
        </p:nvSpPr>
        <p:spPr>
          <a:xfrm>
            <a:off x="709613" y="4926013"/>
            <a:ext cx="5680075" cy="4029075"/>
          </a:xfrm>
          <a:prstGeom prst="rect">
            <a:avLst/>
          </a:prstGeom>
        </p:spPr>
        <p:txBody>
          <a:bodyPr vert="horz" wrap="square" lIns="91440" tIns="45720" rIns="91440" bIns="45720" numCol="1" anchor="t" anchorCtr="0" compatLnSpc="1">
            <a:prstTxWarp prst="textNoShape">
              <a:avLst/>
            </a:prstTxWarp>
          </a:bodyPr>
          <a:lstStyle/>
          <a:p>
            <a:pPr lvl="0"/>
            <a:r>
              <a:rPr lang="de-DE" altLang="de-DE" noProof="0" smtClean="0"/>
              <a:t>Textmasterformat bearbeiten</a:t>
            </a:r>
          </a:p>
          <a:p>
            <a:pPr lvl="1"/>
            <a:r>
              <a:rPr lang="de-DE" altLang="de-DE" noProof="0" smtClean="0"/>
              <a:t>Zweite Ebene</a:t>
            </a:r>
          </a:p>
          <a:p>
            <a:pPr lvl="2"/>
            <a:r>
              <a:rPr lang="de-DE" altLang="de-DE" noProof="0" smtClean="0"/>
              <a:t>Dritte Ebene</a:t>
            </a:r>
          </a:p>
          <a:p>
            <a:pPr lvl="3"/>
            <a:r>
              <a:rPr lang="de-DE" altLang="de-DE" noProof="0" smtClean="0"/>
              <a:t>Vierte Ebene</a:t>
            </a:r>
          </a:p>
          <a:p>
            <a:pPr lvl="4"/>
            <a:r>
              <a:rPr lang="de-DE" altLang="de-DE" noProof="0" smtClean="0"/>
              <a:t>Fünfte Ebene</a:t>
            </a:r>
          </a:p>
        </p:txBody>
      </p:sp>
      <p:sp>
        <p:nvSpPr>
          <p:cNvPr id="6" name="Fußzeilenplatzhalter 5"/>
          <p:cNvSpPr>
            <a:spLocks noGrp="1"/>
          </p:cNvSpPr>
          <p:nvPr>
            <p:ph type="ftr" sz="quarter" idx="4"/>
          </p:nvPr>
        </p:nvSpPr>
        <p:spPr>
          <a:xfrm>
            <a:off x="0" y="9721850"/>
            <a:ext cx="3076575" cy="512763"/>
          </a:xfrm>
          <a:prstGeom prst="rect">
            <a:avLst/>
          </a:prstGeom>
        </p:spPr>
        <p:txBody>
          <a:bodyPr vert="horz" lIns="91440" tIns="45720" rIns="91440" bIns="45720" rtlCol="0" anchor="b"/>
          <a:lstStyle>
            <a:lvl1pPr algn="l" eaLnBrk="1" fontAlgn="auto" hangingPunct="1">
              <a:spcBef>
                <a:spcPts val="0"/>
              </a:spcBef>
              <a:spcAft>
                <a:spcPts val="0"/>
              </a:spcAft>
              <a:defRPr sz="1000">
                <a:latin typeface="Arial" pitchFamily="34" charset="0"/>
                <a:ea typeface="+mn-ea"/>
                <a:cs typeface="Arial" pitchFamily="34" charset="0"/>
              </a:defRPr>
            </a:lvl1pPr>
          </a:lstStyle>
          <a:p>
            <a:pPr>
              <a:defRPr/>
            </a:pPr>
            <a:endParaRPr lang="de-DE"/>
          </a:p>
        </p:txBody>
      </p:sp>
      <p:sp>
        <p:nvSpPr>
          <p:cNvPr id="7" name="Foliennummernplatzhalter 6"/>
          <p:cNvSpPr>
            <a:spLocks noGrp="1"/>
          </p:cNvSpPr>
          <p:nvPr>
            <p:ph type="sldNum" sz="quarter" idx="5"/>
          </p:nvPr>
        </p:nvSpPr>
        <p:spPr>
          <a:xfrm>
            <a:off x="4021138" y="9721850"/>
            <a:ext cx="3076575" cy="512763"/>
          </a:xfrm>
          <a:prstGeom prst="rect">
            <a:avLst/>
          </a:prstGeom>
        </p:spPr>
        <p:txBody>
          <a:bodyPr vert="horz" wrap="square" lIns="91440" tIns="45720" rIns="91440" bIns="45720" numCol="1" anchor="b" anchorCtr="0" compatLnSpc="1">
            <a:prstTxWarp prst="textNoShape">
              <a:avLst/>
            </a:prstTxWarp>
          </a:bodyPr>
          <a:lstStyle>
            <a:lvl1pPr algn="r" eaLnBrk="1" hangingPunct="1">
              <a:defRPr sz="1000"/>
            </a:lvl1pPr>
          </a:lstStyle>
          <a:p>
            <a:fld id="{EE81C151-216A-4908-BB95-B4B917026DEF}" type="slidenum">
              <a:rPr lang="de-DE" altLang="de-DE"/>
              <a:pPr/>
              <a:t>‹#›</a:t>
            </a:fld>
            <a:endParaRPr lang="de-DE" altLang="de-DE"/>
          </a:p>
        </p:txBody>
      </p:sp>
    </p:spTree>
    <p:extLst>
      <p:ext uri="{BB962C8B-B14F-4D97-AF65-F5344CB8AC3E}">
        <p14:creationId xmlns:p14="http://schemas.microsoft.com/office/powerpoint/2010/main" val="637699539"/>
      </p:ext>
    </p:extLst>
  </p:cSld>
  <p:clrMap bg1="lt1" tx1="dk1" bg2="lt2" tx2="dk2" accent1="accent1" accent2="accent2" accent3="accent3" accent4="accent4" accent5="accent5" accent6="accent6" hlink="hlink" folHlink="folHlink"/>
  <p:hf sldNum="0" hdr="0" ftr="0" dt="0"/>
  <p:notesStyle>
    <a:lvl1pPr algn="l" rtl="0" eaLnBrk="0" fontAlgn="base" hangingPunct="0">
      <a:spcBef>
        <a:spcPct val="30000"/>
      </a:spcBef>
      <a:spcAft>
        <a:spcPct val="0"/>
      </a:spcAft>
      <a:defRPr sz="1000" kern="1200">
        <a:solidFill>
          <a:schemeClr val="tx1"/>
        </a:solidFill>
        <a:latin typeface="Arial" pitchFamily="34" charset="0"/>
        <a:ea typeface="ＭＳ Ｐゴシック" charset="0"/>
        <a:cs typeface="Arial" pitchFamily="34" charset="0"/>
      </a:defRPr>
    </a:lvl1pPr>
    <a:lvl2pPr marL="4572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2pPr>
    <a:lvl3pPr marL="9144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3pPr>
    <a:lvl4pPr marL="13716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4pPr>
    <a:lvl5pPr marL="1828800" algn="l" rtl="0" eaLnBrk="0" fontAlgn="base" hangingPunct="0">
      <a:spcBef>
        <a:spcPct val="30000"/>
      </a:spcBef>
      <a:spcAft>
        <a:spcPct val="0"/>
      </a:spcAft>
      <a:defRPr sz="1000" kern="1200">
        <a:solidFill>
          <a:schemeClr val="tx1"/>
        </a:solidFill>
        <a:latin typeface="Arial" pitchFamily="34" charset="0"/>
        <a:ea typeface="Arial" charset="0"/>
        <a:cs typeface="Arial" pitchFamily="34" charset="0"/>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smtClean="0"/>
              <a:t>Good morning</a:t>
            </a:r>
          </a:p>
          <a:p>
            <a:r>
              <a:rPr lang="de-DE" dirty="0" smtClean="0"/>
              <a:t>My name is Lorhan Costa</a:t>
            </a:r>
            <a:r>
              <a:rPr lang="de-DE" baseline="0" dirty="0" smtClean="0"/>
              <a:t> and I would like to present to you my intermediate presentation with title Edge Based Vibration Monitoring System for Textile Machinery</a:t>
            </a:r>
            <a:endParaRPr lang="de-DE" dirty="0"/>
          </a:p>
        </p:txBody>
      </p:sp>
    </p:spTree>
    <p:extLst>
      <p:ext uri="{BB962C8B-B14F-4D97-AF65-F5344CB8AC3E}">
        <p14:creationId xmlns:p14="http://schemas.microsoft.com/office/powerpoint/2010/main" val="188750093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smtClean="0"/>
              <a:t>We start</a:t>
            </a:r>
            <a:r>
              <a:rPr lang="de-DE" baseline="0" dirty="0" smtClean="0"/>
              <a:t> by explaining the motivation and tasks of the work.</a:t>
            </a:r>
          </a:p>
          <a:p>
            <a:r>
              <a:rPr lang="de-DE" baseline="0" dirty="0" smtClean="0"/>
              <a:t>Then we proceed to talk about the main theory behind the target application.</a:t>
            </a:r>
          </a:p>
          <a:p>
            <a:r>
              <a:rPr lang="de-DE" baseline="0" dirty="0" smtClean="0"/>
              <a:t>Next we explain the concept we want to develop.</a:t>
            </a:r>
          </a:p>
          <a:p>
            <a:r>
              <a:rPr lang="de-DE" baseline="0" dirty="0" smtClean="0"/>
              <a:t>Then we expose the status of the work.</a:t>
            </a:r>
          </a:p>
          <a:p>
            <a:r>
              <a:rPr lang="de-DE" baseline="0" dirty="0" smtClean="0"/>
              <a:t>Finaly, we summarize what was done and what we still want to achieve.</a:t>
            </a:r>
            <a:endParaRPr lang="de-DE" dirty="0"/>
          </a:p>
        </p:txBody>
      </p:sp>
    </p:spTree>
    <p:extLst>
      <p:ext uri="{BB962C8B-B14F-4D97-AF65-F5344CB8AC3E}">
        <p14:creationId xmlns:p14="http://schemas.microsoft.com/office/powerpoint/2010/main" val="151839983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smtClean="0"/>
              <a:t>Vibration</a:t>
            </a:r>
            <a:r>
              <a:rPr lang="de-DE" baseline="0" dirty="0" smtClean="0"/>
              <a:t> monitoring is a key technique in the field of condition monitoring of industrial equipment.</a:t>
            </a:r>
          </a:p>
          <a:p>
            <a:r>
              <a:rPr lang="de-DE" dirty="0" smtClean="0"/>
              <a:t>It allows insights</a:t>
            </a:r>
            <a:r>
              <a:rPr lang="de-DE" baseline="0" dirty="0" smtClean="0"/>
              <a:t> of the health of the equipment, which enables the optimization of maintenance schedules and reduced maintenance costs.</a:t>
            </a:r>
          </a:p>
          <a:p>
            <a:endParaRPr lang="de-DE" baseline="0" dirty="0" smtClean="0"/>
          </a:p>
          <a:p>
            <a:r>
              <a:rPr lang="de-DE" baseline="0" dirty="0" smtClean="0"/>
              <a:t>When it comes to a modern implementation of this technique, we must take two trends into account:</a:t>
            </a:r>
          </a:p>
          <a:p>
            <a:endParaRPr lang="de-DE" baseline="0" dirty="0" smtClean="0"/>
          </a:p>
          <a:p>
            <a:r>
              <a:rPr lang="de-DE" baseline="0" dirty="0" smtClean="0"/>
              <a:t>First, IoT concept sets current industrial monitoring standards in the direction of sensor networks that generate data and feed them to a cloud application.</a:t>
            </a:r>
          </a:p>
          <a:p>
            <a:endParaRPr lang="de-DE" baseline="0" dirty="0" smtClean="0"/>
          </a:p>
          <a:p>
            <a:r>
              <a:rPr lang="de-DE" baseline="0" dirty="0" smtClean="0"/>
              <a:t>Second, the edge computing concept comprises a distributed computational architecture that results in a reduced consuption of resources such as energy and bandwidth.</a:t>
            </a:r>
          </a:p>
          <a:p>
            <a:endParaRPr lang="de-DE" baseline="0" dirty="0" smtClean="0"/>
          </a:p>
          <a:p>
            <a:r>
              <a:rPr lang="de-DE" baseline="0" dirty="0" smtClean="0"/>
              <a:t>Here we can see an electronic vibration sensor from the company DELTA Systems installed in a textile manufacturing equipment in a plant in Turkey.</a:t>
            </a:r>
            <a:endParaRPr lang="de-DE" dirty="0"/>
          </a:p>
        </p:txBody>
      </p:sp>
    </p:spTree>
    <p:extLst>
      <p:ext uri="{BB962C8B-B14F-4D97-AF65-F5344CB8AC3E}">
        <p14:creationId xmlns:p14="http://schemas.microsoft.com/office/powerpoint/2010/main" val="2229327102"/>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de-DE" dirty="0" smtClean="0"/>
              <a:t>The company where</a:t>
            </a:r>
            <a:r>
              <a:rPr lang="de-DE" baseline="0" dirty="0" smtClean="0"/>
              <a:t> this work was developed, DELTA Systems, comes into play to supply industry and research demands in this context.</a:t>
            </a:r>
          </a:p>
          <a:p>
            <a:endParaRPr lang="de-DE" baseline="0" dirty="0" smtClean="0"/>
          </a:p>
          <a:p>
            <a:r>
              <a:rPr lang="de-DE" baseline="0" dirty="0" smtClean="0"/>
              <a:t>We develop the whole technology chain used for these tasks:</a:t>
            </a:r>
          </a:p>
          <a:p>
            <a:endParaRPr lang="de-DE" baseline="0" dirty="0" smtClean="0"/>
          </a:p>
          <a:p>
            <a:r>
              <a:rPr lang="de-DE" baseline="0" dirty="0" smtClean="0"/>
              <a:t>We develop HW in the form of electronic systems and their associated mechanics.</a:t>
            </a:r>
          </a:p>
          <a:p>
            <a:r>
              <a:rPr lang="de-DE" baseline="0" dirty="0" smtClean="0"/>
              <a:t>We develop FW in the form of microcontroller systems and embedded Linux.</a:t>
            </a:r>
          </a:p>
          <a:p>
            <a:r>
              <a:rPr lang="de-DE" baseline="0" dirty="0" smtClean="0"/>
              <a:t>And we also develop SW in the form of GUI‘s, data analysis and database and cloud connectivity.</a:t>
            </a:r>
            <a:endParaRPr lang="de-DE" dirty="0"/>
          </a:p>
        </p:txBody>
      </p:sp>
    </p:spTree>
    <p:extLst>
      <p:ext uri="{BB962C8B-B14F-4D97-AF65-F5344CB8AC3E}">
        <p14:creationId xmlns:p14="http://schemas.microsoft.com/office/powerpoint/2010/main" val="222932710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image" Target="../media/image2.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preserve="1" userDrawn="1">
  <p:cSld name="Titel_1/3 Farbe">
    <p:spTree>
      <p:nvGrpSpPr>
        <p:cNvPr id="1" name=""/>
        <p:cNvGrpSpPr/>
        <p:nvPr/>
      </p:nvGrpSpPr>
      <p:grpSpPr>
        <a:xfrm>
          <a:off x="0" y="0"/>
          <a:ext cx="0" cy="0"/>
          <a:chOff x="0" y="0"/>
          <a:chExt cx="0" cy="0"/>
        </a:xfrm>
      </p:grpSpPr>
      <p:sp>
        <p:nvSpPr>
          <p:cNvPr id="4" name="Rechteck 3"/>
          <p:cNvSpPr/>
          <p:nvPr/>
        </p:nvSpPr>
        <p:spPr>
          <a:xfrm>
            <a:off x="0" y="0"/>
            <a:ext cx="12192000" cy="2312988"/>
          </a:xfrm>
          <a:prstGeom prst="rect">
            <a:avLst/>
          </a:prstGeom>
          <a:solidFill>
            <a:schemeClr val="tx2"/>
          </a:solidFill>
          <a:ln>
            <a:noFill/>
          </a:ln>
        </p:spPr>
        <p:style>
          <a:lnRef idx="2">
            <a:schemeClr val="accent1">
              <a:shade val="50000"/>
            </a:schemeClr>
          </a:lnRef>
          <a:fillRef idx="1">
            <a:schemeClr val="accent1"/>
          </a:fillRef>
          <a:effectRef idx="0">
            <a:schemeClr val="accent1"/>
          </a:effectRef>
          <a:fontRef idx="minor">
            <a:schemeClr val="lt1"/>
          </a:fontRef>
        </p:style>
        <p:txBody>
          <a:bodyPr lIns="288000" tIns="0" rIns="288000" bIns="0" anchor="ctr"/>
          <a:lstStyle/>
          <a:p>
            <a:pPr algn="ctr" eaLnBrk="1" fontAlgn="auto" hangingPunct="1">
              <a:spcBef>
                <a:spcPts val="0"/>
              </a:spcBef>
              <a:spcAft>
                <a:spcPts val="0"/>
              </a:spcAft>
              <a:defRPr/>
            </a:pPr>
            <a:endParaRPr lang="de-DE">
              <a:solidFill>
                <a:schemeClr val="bg1"/>
              </a:solidFill>
            </a:endParaRPr>
          </a:p>
        </p:txBody>
      </p:sp>
      <p:sp>
        <p:nvSpPr>
          <p:cNvPr id="5" name="Title 1"/>
          <p:cNvSpPr>
            <a:spLocks noGrp="1"/>
          </p:cNvSpPr>
          <p:nvPr>
            <p:ph type="ctrTitle"/>
          </p:nvPr>
        </p:nvSpPr>
        <p:spPr>
          <a:xfrm>
            <a:off x="360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smtClean="0"/>
              <a:t>Titelmasterformat durch Klicken bearbeiten</a:t>
            </a:r>
            <a:endParaRPr lang="en-US" dirty="0"/>
          </a:p>
        </p:txBody>
      </p:sp>
      <p:sp>
        <p:nvSpPr>
          <p:cNvPr id="6" name="Subtitle 2"/>
          <p:cNvSpPr>
            <a:spLocks noGrp="1"/>
          </p:cNvSpPr>
          <p:nvPr>
            <p:ph type="subTitle" idx="1"/>
          </p:nvPr>
        </p:nvSpPr>
        <p:spPr>
          <a:xfrm>
            <a:off x="360000" y="2980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dirty="0" smtClean="0"/>
              <a:t>Formatvorlage des Untertitelmasters durch Klicken bearbeiten</a:t>
            </a:r>
            <a:endParaRPr lang="en-US" dirty="0"/>
          </a:p>
        </p:txBody>
      </p:sp>
      <p:pic>
        <p:nvPicPr>
          <p:cNvPr id="9" name="Grafik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2544057344"/>
      </p:ext>
    </p:extLst>
  </p:cSld>
  <p:clrMapOvr>
    <a:masterClrMapping/>
  </p:clrMapOvr>
  <p:timing>
    <p:tnLst>
      <p:par>
        <p:cTn id="1" dur="indefinite" restart="never" nodeType="tmRoot"/>
      </p:par>
    </p:tnLst>
  </p:timing>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Inhalt_Bild">
    <p:spTree>
      <p:nvGrpSpPr>
        <p:cNvPr id="1" name=""/>
        <p:cNvGrpSpPr/>
        <p:nvPr/>
      </p:nvGrpSpPr>
      <p:grpSpPr>
        <a:xfrm>
          <a:off x="0" y="0"/>
          <a:ext cx="0" cy="0"/>
          <a:chOff x="0" y="0"/>
          <a:chExt cx="0" cy="0"/>
        </a:xfrm>
      </p:grpSpPr>
      <p:sp>
        <p:nvSpPr>
          <p:cNvPr id="3" name="Medienplatzhalter 2"/>
          <p:cNvSpPr>
            <a:spLocks noGrp="1"/>
          </p:cNvSpPr>
          <p:nvPr>
            <p:ph type="media" sz="quarter" idx="14"/>
          </p:nvPr>
        </p:nvSpPr>
        <p:spPr>
          <a:xfrm>
            <a:off x="360000" y="1152525"/>
            <a:ext cx="11484000" cy="3987800"/>
          </a:xfrm>
          <a:prstGeom prst="rect">
            <a:avLst/>
          </a:prstGeom>
        </p:spPr>
        <p:txBody>
          <a:bodyPr/>
          <a:lstStyle/>
          <a:p>
            <a:endParaRPr lang="de-DE"/>
          </a:p>
        </p:txBody>
      </p:sp>
      <p:sp>
        <p:nvSpPr>
          <p:cNvPr id="10" name="Textplatzhalter 9"/>
          <p:cNvSpPr>
            <a:spLocks noGrp="1"/>
          </p:cNvSpPr>
          <p:nvPr>
            <p:ph type="body" sz="quarter" idx="13"/>
          </p:nvPr>
        </p:nvSpPr>
        <p:spPr>
          <a:xfrm>
            <a:off x="360000" y="5359401"/>
            <a:ext cx="11484000" cy="499533"/>
          </a:xfrm>
          <a:prstGeom prst="rect">
            <a:avLst/>
          </a:prstGeom>
        </p:spPr>
        <p:txBody>
          <a:bodyPr>
            <a:normAutofit/>
          </a:bodyPr>
          <a:lstStyle>
            <a:lvl1pPr marL="0" indent="0" algn="r">
              <a:buNone/>
              <a:defRPr sz="900" baseline="0"/>
            </a:lvl1pPr>
          </a:lstStyle>
          <a:p>
            <a:pPr lvl="0"/>
            <a:r>
              <a:rPr lang="de-DE" smtClean="0"/>
              <a:t>Textmasterformat bearbeiten</a:t>
            </a:r>
          </a:p>
        </p:txBody>
      </p:sp>
      <p:sp>
        <p:nvSpPr>
          <p:cNvPr id="5"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dirty="0" smtClean="0"/>
              <a:t>Titelmasterformat durch Klicken bearbeiten</a:t>
            </a:r>
            <a:endParaRPr lang="en-US" dirty="0"/>
          </a:p>
        </p:txBody>
      </p:sp>
    </p:spTree>
    <p:extLst>
      <p:ext uri="{BB962C8B-B14F-4D97-AF65-F5344CB8AC3E}">
        <p14:creationId xmlns:p14="http://schemas.microsoft.com/office/powerpoint/2010/main" val="3859047720"/>
      </p:ext>
    </p:extLst>
  </p:cSld>
  <p:clrMapOvr>
    <a:masterClrMapping/>
  </p:clrMapOvr>
  <p:timing>
    <p:tnLst>
      <p:par>
        <p:cTn id="1" dur="indefinite" restart="never" nodeType="tmRoot"/>
      </p:par>
    </p:tnLst>
  </p:timing>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Inhalt_Diagramm">
    <p:spTree>
      <p:nvGrpSpPr>
        <p:cNvPr id="1" name=""/>
        <p:cNvGrpSpPr/>
        <p:nvPr/>
      </p:nvGrpSpPr>
      <p:grpSpPr>
        <a:xfrm>
          <a:off x="0" y="0"/>
          <a:ext cx="0" cy="0"/>
          <a:chOff x="0" y="0"/>
          <a:chExt cx="0" cy="0"/>
        </a:xfrm>
      </p:grpSpPr>
      <p:sp>
        <p:nvSpPr>
          <p:cNvPr id="12" name="Textplatzhalter 24"/>
          <p:cNvSpPr>
            <a:spLocks noGrp="1"/>
          </p:cNvSpPr>
          <p:nvPr>
            <p:ph type="body" sz="quarter" idx="11"/>
          </p:nvPr>
        </p:nvSpPr>
        <p:spPr>
          <a:xfrm>
            <a:off x="360000" y="1152000"/>
            <a:ext cx="11484000" cy="252000"/>
          </a:xfrm>
          <a:prstGeom prst="rect">
            <a:avLst/>
          </a:prstGeom>
        </p:spPr>
        <p:txBody>
          <a:bodyPr lIns="0" tIns="0" rIns="0" bIns="0"/>
          <a:lstStyle>
            <a:lvl1pPr marL="0" indent="0">
              <a:lnSpc>
                <a:spcPct val="100000"/>
              </a:lnSpc>
              <a:buFontTx/>
              <a:buNone/>
              <a:defRPr sz="2000" b="1"/>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smtClean="0"/>
              <a:t>Textmasterformat bearbeiten</a:t>
            </a:r>
          </a:p>
        </p:txBody>
      </p:sp>
      <p:sp>
        <p:nvSpPr>
          <p:cNvPr id="9" name="Diagrammplatzhalter 8"/>
          <p:cNvSpPr>
            <a:spLocks noGrp="1"/>
          </p:cNvSpPr>
          <p:nvPr>
            <p:ph type="chart" sz="quarter" idx="13"/>
          </p:nvPr>
        </p:nvSpPr>
        <p:spPr>
          <a:xfrm>
            <a:off x="360000" y="1684800"/>
            <a:ext cx="11484000" cy="3632200"/>
          </a:xfrm>
          <a:prstGeom prst="rect">
            <a:avLst/>
          </a:prstGeom>
        </p:spPr>
        <p:txBody>
          <a:bodyPr lIns="0" tIns="0" rIns="0" bIns="0"/>
          <a:lstStyle/>
          <a:p>
            <a:pPr lvl="0"/>
            <a:r>
              <a:rPr lang="de-DE" noProof="0" smtClean="0"/>
              <a:t>Diagramm durch Klicken auf Symbol hinzufügen</a:t>
            </a:r>
            <a:endParaRPr lang="de-DE" noProof="0"/>
          </a:p>
        </p:txBody>
      </p:sp>
      <p:sp>
        <p:nvSpPr>
          <p:cNvPr id="5"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dirty="0" smtClean="0"/>
              <a:t>Titelmasterformat durch Klicken bearbeiten</a:t>
            </a:r>
            <a:endParaRPr lang="en-US" dirty="0"/>
          </a:p>
        </p:txBody>
      </p:sp>
    </p:spTree>
    <p:extLst>
      <p:ext uri="{BB962C8B-B14F-4D97-AF65-F5344CB8AC3E}">
        <p14:creationId xmlns:p14="http://schemas.microsoft.com/office/powerpoint/2010/main" val="660054634"/>
      </p:ext>
    </p:extLst>
  </p:cSld>
  <p:clrMapOvr>
    <a:masterClrMapping/>
  </p:clrMapOvr>
  <p:timing>
    <p:tnLst>
      <p:par>
        <p:cTn id="1" dur="indefinite" restart="never" nodeType="tmRoot"/>
      </p:par>
    </p:tnLst>
  </p:timing>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Leer">
    <p:spTree>
      <p:nvGrpSpPr>
        <p:cNvPr id="1" name=""/>
        <p:cNvGrpSpPr/>
        <p:nvPr/>
      </p:nvGrpSpPr>
      <p:grpSpPr>
        <a:xfrm>
          <a:off x="0" y="0"/>
          <a:ext cx="0" cy="0"/>
          <a:chOff x="0" y="0"/>
          <a:chExt cx="0" cy="0"/>
        </a:xfrm>
      </p:grpSpPr>
      <p:sp>
        <p:nvSpPr>
          <p:cNvPr id="5"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dirty="0" smtClean="0"/>
              <a:t>Titelmasterformat durch Klicken bearbeiten</a:t>
            </a:r>
            <a:endParaRPr lang="en-US" dirty="0"/>
          </a:p>
        </p:txBody>
      </p:sp>
    </p:spTree>
    <p:extLst>
      <p:ext uri="{BB962C8B-B14F-4D97-AF65-F5344CB8AC3E}">
        <p14:creationId xmlns:p14="http://schemas.microsoft.com/office/powerpoint/2010/main" val="760523712"/>
      </p:ext>
    </p:extLst>
  </p:cSld>
  <p:clrMapOvr>
    <a:masterClrMapping/>
  </p:clrMapOvr>
  <p:timing>
    <p:tnLst>
      <p:par>
        <p:cTn id="1" dur="indefinite" restart="never" nodeType="tmRoot"/>
      </p:par>
    </p:tnLst>
  </p:timing>
</p:sldLayout>
</file>

<file path=ppt/slideLayouts/slideLayout13.xml><?xml version="1.0" encoding="utf-8"?>
<p:sldLayout xmlns:a="http://schemas.openxmlformats.org/drawingml/2006/main" xmlns:r="http://schemas.openxmlformats.org/officeDocument/2006/relationships" xmlns:p="http://schemas.openxmlformats.org/presentationml/2006/main" showMasterSp="0" preserve="1" userDrawn="1">
  <p:cSld name="Abschlussfolie">
    <p:spTree>
      <p:nvGrpSpPr>
        <p:cNvPr id="1" name=""/>
        <p:cNvGrpSpPr/>
        <p:nvPr/>
      </p:nvGrpSpPr>
      <p:grpSpPr>
        <a:xfrm>
          <a:off x="0" y="0"/>
          <a:ext cx="0" cy="0"/>
          <a:chOff x="0" y="0"/>
          <a:chExt cx="0" cy="0"/>
        </a:xfrm>
      </p:grpSpPr>
      <p:sp>
        <p:nvSpPr>
          <p:cNvPr id="3" name="Title 1"/>
          <p:cNvSpPr txBox="1">
            <a:spLocks/>
          </p:cNvSpPr>
          <p:nvPr/>
        </p:nvSpPr>
        <p:spPr>
          <a:xfrm>
            <a:off x="385200" y="2487613"/>
            <a:ext cx="11483975" cy="1079500"/>
          </a:xfrm>
          <a:prstGeom prst="rect">
            <a:avLst/>
          </a:prstGeom>
        </p:spPr>
        <p:txBody>
          <a:bodyPr lIns="0" tIns="0" rIns="0" bIns="0"/>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lnSpc>
                <a:spcPct val="90000"/>
              </a:lnSpc>
              <a:defRPr/>
            </a:pPr>
            <a:r>
              <a:rPr lang="de-DE" altLang="de-DE" sz="3200" b="1" dirty="0" smtClean="0">
                <a:solidFill>
                  <a:schemeClr val="tx2"/>
                </a:solidFill>
              </a:rPr>
              <a:t>Vielen Dank</a:t>
            </a:r>
            <a:br>
              <a:rPr lang="de-DE" altLang="de-DE" sz="3200" b="1" dirty="0" smtClean="0">
                <a:solidFill>
                  <a:schemeClr val="tx2"/>
                </a:solidFill>
              </a:rPr>
            </a:br>
            <a:r>
              <a:rPr lang="de-DE" altLang="de-DE" sz="3200" b="1" dirty="0" smtClean="0">
                <a:solidFill>
                  <a:schemeClr val="tx2"/>
                </a:solidFill>
              </a:rPr>
              <a:t>für Ihre Aufmerksamkeit</a:t>
            </a:r>
            <a:endParaRPr lang="en-US" altLang="de-DE" sz="3200" b="1" dirty="0" smtClean="0">
              <a:solidFill>
                <a:schemeClr val="tx2"/>
              </a:solidFill>
            </a:endParaRPr>
          </a:p>
        </p:txBody>
      </p:sp>
      <p:cxnSp>
        <p:nvCxnSpPr>
          <p:cNvPr id="5" name="Gerader Verbinder 11"/>
          <p:cNvCxnSpPr/>
          <p:nvPr/>
        </p:nvCxnSpPr>
        <p:spPr>
          <a:xfrm>
            <a:off x="360363" y="604043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9" name="Textplatzhalter 24"/>
          <p:cNvSpPr>
            <a:spLocks noGrp="1"/>
          </p:cNvSpPr>
          <p:nvPr>
            <p:ph type="body" sz="quarter" idx="11"/>
          </p:nvPr>
        </p:nvSpPr>
        <p:spPr>
          <a:xfrm>
            <a:off x="384000" y="3988800"/>
            <a:ext cx="11433600" cy="1656000"/>
          </a:xfrm>
          <a:prstGeom prst="rect">
            <a:avLst/>
          </a:prstGeom>
        </p:spPr>
        <p:txBody>
          <a:bodyPr lIns="0" tIns="0" rIns="0" bIns="0"/>
          <a:lstStyle>
            <a:lvl1pPr marL="0" indent="0">
              <a:lnSpc>
                <a:spcPct val="100000"/>
              </a:lnSpc>
              <a:spcBef>
                <a:spcPts val="0"/>
              </a:spcBef>
              <a:buFontTx/>
              <a:buNone/>
              <a:defRPr sz="1600" b="0"/>
            </a:lvl1pPr>
            <a:lvl2pPr marL="457200" indent="0">
              <a:buFontTx/>
              <a:buNone/>
              <a:defRPr sz="1800"/>
            </a:lvl2pPr>
            <a:lvl3pPr marL="914400" indent="0">
              <a:buFontTx/>
              <a:buNone/>
              <a:defRPr sz="1800"/>
            </a:lvl3pPr>
            <a:lvl4pPr marL="1371600" indent="0">
              <a:buFontTx/>
              <a:buNone/>
              <a:defRPr sz="1800"/>
            </a:lvl4pPr>
            <a:lvl5pPr marL="1828800" indent="0">
              <a:buFontTx/>
              <a:buNone/>
              <a:defRPr sz="1800"/>
            </a:lvl5pPr>
          </a:lstStyle>
          <a:p>
            <a:pPr lvl="0"/>
            <a:r>
              <a:rPr lang="de-DE" smtClean="0"/>
              <a:t>Textmasterformat bearbeiten</a:t>
            </a:r>
          </a:p>
        </p:txBody>
      </p:sp>
      <p:pic>
        <p:nvPicPr>
          <p:cNvPr id="6" name="Grafik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1919732227"/>
      </p:ext>
    </p:extLst>
  </p:cSld>
  <p:clrMapOvr>
    <a:masterClrMapping/>
  </p:clrMapOvr>
  <p:timing>
    <p:tnLst>
      <p:par>
        <p:cTn id="1" dur="indefinite" restart="never" nodeType="tmRoot"/>
      </p:par>
    </p:tnLst>
  </p:timing>
</p:sldLayout>
</file>

<file path=ppt/slideLayouts/slideLayout2.xml><?xml version="1.0" encoding="utf-8"?>
<p:sldLayout xmlns:a="http://schemas.openxmlformats.org/drawingml/2006/main" xmlns:r="http://schemas.openxmlformats.org/officeDocument/2006/relationships" xmlns:p="http://schemas.openxmlformats.org/presentationml/2006/main" showMasterSp="0" preserve="1" userDrawn="1">
  <p:cSld name="Titel_1/3 Foto">
    <p:spTree>
      <p:nvGrpSpPr>
        <p:cNvPr id="1" name=""/>
        <p:cNvGrpSpPr/>
        <p:nvPr/>
      </p:nvGrpSpPr>
      <p:grpSpPr>
        <a:xfrm>
          <a:off x="0" y="0"/>
          <a:ext cx="0" cy="0"/>
          <a:chOff x="0" y="0"/>
          <a:chExt cx="0" cy="0"/>
        </a:xfrm>
      </p:grpSpPr>
      <p:pic>
        <p:nvPicPr>
          <p:cNvPr id="4" name="Grafik 7"/>
          <p:cNvPicPr>
            <a:picLocks noChangeAspect="1"/>
          </p:cNvPicPr>
          <p:nvPr/>
        </p:nvPicPr>
        <p:blipFill>
          <a:blip r:embed="rId2">
            <a:extLst>
              <a:ext uri="{28A0092B-C50C-407E-A947-70E740481C1C}">
                <a14:useLocalDpi xmlns:a14="http://schemas.microsoft.com/office/drawing/2010/main" val="0"/>
              </a:ext>
            </a:extLst>
          </a:blip>
          <a:srcRect/>
          <a:stretch>
            <a:fillRect/>
          </a:stretch>
        </p:blipFill>
        <p:spPr bwMode="auto">
          <a:xfrm>
            <a:off x="0" y="1588"/>
            <a:ext cx="12192000" cy="22987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
        <p:nvSpPr>
          <p:cNvPr id="5" name="Title 1"/>
          <p:cNvSpPr>
            <a:spLocks noGrp="1"/>
          </p:cNvSpPr>
          <p:nvPr>
            <p:ph type="ctrTitle"/>
          </p:nvPr>
        </p:nvSpPr>
        <p:spPr>
          <a:xfrm>
            <a:off x="360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smtClean="0"/>
              <a:t>Titelmasterformat durch Klicken bearbeiten</a:t>
            </a:r>
            <a:endParaRPr lang="en-US" dirty="0"/>
          </a:p>
        </p:txBody>
      </p:sp>
      <p:sp>
        <p:nvSpPr>
          <p:cNvPr id="6" name="Subtitle 2"/>
          <p:cNvSpPr>
            <a:spLocks noGrp="1"/>
          </p:cNvSpPr>
          <p:nvPr>
            <p:ph type="subTitle" idx="1"/>
          </p:nvPr>
        </p:nvSpPr>
        <p:spPr>
          <a:xfrm>
            <a:off x="360000" y="2980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smtClean="0"/>
              <a:t>Formatvorlage des Untertitelmasters durch Klicken bearbeiten</a:t>
            </a:r>
            <a:endParaRPr lang="en-US" dirty="0"/>
          </a:p>
        </p:txBody>
      </p:sp>
      <p:pic>
        <p:nvPicPr>
          <p:cNvPr id="9" name="Grafik 8"/>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1900862085"/>
      </p:ext>
    </p:extLst>
  </p:cSld>
  <p:clrMapOvr>
    <a:masterClrMapping/>
  </p:clrMapOvr>
  <p:timing>
    <p:tnLst>
      <p:par>
        <p:cTn id="1" dur="indefinite" restart="never" nodeType="tmRoot"/>
      </p:par>
    </p:tnLst>
  </p:timing>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preserve="1" userDrawn="1">
  <p:cSld name="Titel_2/3 Foto">
    <p:spTree>
      <p:nvGrpSpPr>
        <p:cNvPr id="1" name=""/>
        <p:cNvGrpSpPr/>
        <p:nvPr/>
      </p:nvGrpSpPr>
      <p:grpSpPr>
        <a:xfrm>
          <a:off x="0" y="0"/>
          <a:ext cx="0" cy="0"/>
          <a:chOff x="0" y="0"/>
          <a:chExt cx="0" cy="0"/>
        </a:xfrm>
      </p:grpSpPr>
      <p:sp>
        <p:nvSpPr>
          <p:cNvPr id="10" name="Title 1"/>
          <p:cNvSpPr>
            <a:spLocks noGrp="1"/>
          </p:cNvSpPr>
          <p:nvPr>
            <p:ph type="ctrTitle"/>
          </p:nvPr>
        </p:nvSpPr>
        <p:spPr>
          <a:xfrm>
            <a:off x="360000" y="473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smtClean="0"/>
              <a:t>Titelmasterformat durch Klicken bearbeiten</a:t>
            </a:r>
            <a:endParaRPr lang="en-US" dirty="0"/>
          </a:p>
        </p:txBody>
      </p:sp>
      <p:sp>
        <p:nvSpPr>
          <p:cNvPr id="11" name="Subtitle 2"/>
          <p:cNvSpPr>
            <a:spLocks noGrp="1"/>
          </p:cNvSpPr>
          <p:nvPr>
            <p:ph type="subTitle" idx="1"/>
          </p:nvPr>
        </p:nvSpPr>
        <p:spPr>
          <a:xfrm>
            <a:off x="360000" y="5230801"/>
            <a:ext cx="11484000" cy="812813"/>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smtClean="0"/>
              <a:t>Formatvorlage des Untertitelmasters durch Klicken bearbeiten</a:t>
            </a:r>
            <a:endParaRPr lang="en-US" dirty="0"/>
          </a:p>
        </p:txBody>
      </p:sp>
      <p:pic>
        <p:nvPicPr>
          <p:cNvPr id="8" name="Grafik 7"/>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2148011507"/>
      </p:ext>
    </p:extLst>
  </p:cSld>
  <p:clrMapOvr>
    <a:masterClrMapping/>
  </p:clrMapOvr>
  <p:timing>
    <p:tnLst>
      <p:par>
        <p:cTn id="1" dur="indefinite" restart="never" nodeType="tmRoot"/>
      </p:par>
    </p:tnLst>
  </p:timing>
</p:sldLayout>
</file>

<file path=ppt/slideLayouts/slideLayout4.xml><?xml version="1.0" encoding="utf-8"?>
<p:sldLayout xmlns:a="http://schemas.openxmlformats.org/drawingml/2006/main" xmlns:r="http://schemas.openxmlformats.org/officeDocument/2006/relationships" xmlns:p="http://schemas.openxmlformats.org/presentationml/2006/main" showMasterSp="0" preserve="1" userDrawn="1">
  <p:cSld name="Titel_Text">
    <p:spTree>
      <p:nvGrpSpPr>
        <p:cNvPr id="1" name=""/>
        <p:cNvGrpSpPr/>
        <p:nvPr/>
      </p:nvGrpSpPr>
      <p:grpSpPr>
        <a:xfrm>
          <a:off x="0" y="0"/>
          <a:ext cx="0" cy="0"/>
          <a:chOff x="0" y="0"/>
          <a:chExt cx="0" cy="0"/>
        </a:xfrm>
      </p:grpSpPr>
      <p:cxnSp>
        <p:nvCxnSpPr>
          <p:cNvPr id="4" name="Gerader Verbinder 3"/>
          <p:cNvCxnSpPr/>
          <p:nvPr/>
        </p:nvCxnSpPr>
        <p:spPr>
          <a:xfrm>
            <a:off x="360363" y="604043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7" name="Title 1"/>
          <p:cNvSpPr>
            <a:spLocks noGrp="1"/>
          </p:cNvSpPr>
          <p:nvPr>
            <p:ph type="ctrTitle"/>
          </p:nvPr>
        </p:nvSpPr>
        <p:spPr>
          <a:xfrm>
            <a:off x="360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smtClean="0"/>
              <a:t>Titelmasterformat durch Klicken bearbeiten</a:t>
            </a:r>
            <a:endParaRPr lang="en-US" dirty="0"/>
          </a:p>
        </p:txBody>
      </p:sp>
      <p:sp>
        <p:nvSpPr>
          <p:cNvPr id="12" name="Subtitle 2"/>
          <p:cNvSpPr>
            <a:spLocks noGrp="1"/>
          </p:cNvSpPr>
          <p:nvPr>
            <p:ph type="subTitle" idx="1"/>
          </p:nvPr>
        </p:nvSpPr>
        <p:spPr>
          <a:xfrm>
            <a:off x="360000" y="2980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smtClean="0"/>
              <a:t>Formatvorlage des Untertitelmasters durch Klicken bearbeiten</a:t>
            </a:r>
            <a:endParaRPr lang="en-US" dirty="0"/>
          </a:p>
        </p:txBody>
      </p:sp>
      <p:pic>
        <p:nvPicPr>
          <p:cNvPr id="9" name="Grafik 8"/>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3422190657"/>
      </p:ext>
    </p:extLst>
  </p:cSld>
  <p:clrMapOvr>
    <a:masterClrMapping/>
  </p:clrMapOvr>
  <p:timing>
    <p:tnLst>
      <p:par>
        <p:cTn id="1" dur="indefinite" restart="never" nodeType="tmRoot"/>
      </p:par>
    </p:tnLst>
  </p:timing>
</p:sldLayout>
</file>

<file path=ppt/slideLayouts/slideLayout5.xml><?xml version="1.0" encoding="utf-8"?>
<p:sldLayout xmlns:a="http://schemas.openxmlformats.org/drawingml/2006/main" xmlns:r="http://schemas.openxmlformats.org/officeDocument/2006/relationships" xmlns:p="http://schemas.openxmlformats.org/presentationml/2006/main" showMasterSp="0" preserve="1" userDrawn="1">
  <p:cSld name="Titel_mittig, horizontale Linie">
    <p:spTree>
      <p:nvGrpSpPr>
        <p:cNvPr id="1" name=""/>
        <p:cNvGrpSpPr/>
        <p:nvPr/>
      </p:nvGrpSpPr>
      <p:grpSpPr>
        <a:xfrm>
          <a:off x="0" y="0"/>
          <a:ext cx="0" cy="0"/>
          <a:chOff x="0" y="0"/>
          <a:chExt cx="0" cy="0"/>
        </a:xfrm>
      </p:grpSpPr>
      <p:cxnSp>
        <p:nvCxnSpPr>
          <p:cNvPr id="5" name="Gerader Verbinder 7"/>
          <p:cNvCxnSpPr/>
          <p:nvPr/>
        </p:nvCxnSpPr>
        <p:spPr>
          <a:xfrm>
            <a:off x="360000" y="303688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8" name="Title 1"/>
          <p:cNvSpPr>
            <a:spLocks noGrp="1"/>
          </p:cNvSpPr>
          <p:nvPr>
            <p:ph type="ctrTitle"/>
          </p:nvPr>
        </p:nvSpPr>
        <p:spPr>
          <a:xfrm>
            <a:off x="360000" y="2487600"/>
            <a:ext cx="11484000" cy="540000"/>
          </a:xfrm>
          <a:prstGeom prst="rect">
            <a:avLst/>
          </a:prstGeom>
        </p:spPr>
        <p:txBody>
          <a:bodyPr lIns="0" tIns="0" rIns="0" bIns="0" anchor="t" anchorCtr="0">
            <a:noAutofit/>
          </a:bodyPr>
          <a:lstStyle>
            <a:lvl1pPr algn="l">
              <a:defRPr sz="3200" b="1">
                <a:solidFill>
                  <a:schemeClr val="tx2"/>
                </a:solidFill>
                <a:latin typeface="Arial" panose="020B0604020202020204" pitchFamily="34" charset="0"/>
                <a:cs typeface="Arial" panose="020B0604020202020204" pitchFamily="34" charset="0"/>
              </a:defRPr>
            </a:lvl1pPr>
          </a:lstStyle>
          <a:p>
            <a:r>
              <a:rPr lang="de-DE" dirty="0" smtClean="0"/>
              <a:t>Titelmasterformat durch Klicken bearbeiten</a:t>
            </a:r>
            <a:endParaRPr lang="en-US" dirty="0"/>
          </a:p>
        </p:txBody>
      </p:sp>
      <p:sp>
        <p:nvSpPr>
          <p:cNvPr id="9" name="Subtitle 2"/>
          <p:cNvSpPr>
            <a:spLocks noGrp="1"/>
          </p:cNvSpPr>
          <p:nvPr>
            <p:ph type="subTitle" idx="1"/>
          </p:nvPr>
        </p:nvSpPr>
        <p:spPr>
          <a:xfrm>
            <a:off x="360000" y="3196800"/>
            <a:ext cx="11484000" cy="1655762"/>
          </a:xfrm>
          <a:prstGeom prst="rect">
            <a:avLst/>
          </a:prstGeom>
        </p:spPr>
        <p:txBody>
          <a:bodyPr lIns="0" tIns="0" rIns="0" bIns="0"/>
          <a:lstStyle>
            <a:lvl1pPr marL="0" indent="0" algn="l">
              <a:lnSpc>
                <a:spcPct val="100000"/>
              </a:lnSpc>
              <a:buNone/>
              <a:defRPr sz="2000">
                <a:solidFill>
                  <a:schemeClr val="tx1"/>
                </a:solidFill>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de-DE" smtClean="0"/>
              <a:t>Formatvorlage des Untertitelmasters durch Klicken bearbeiten</a:t>
            </a:r>
            <a:endParaRPr lang="en-US" dirty="0"/>
          </a:p>
        </p:txBody>
      </p:sp>
      <p:pic>
        <p:nvPicPr>
          <p:cNvPr id="6" name="Grafik 5"/>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Tree>
    <p:extLst>
      <p:ext uri="{BB962C8B-B14F-4D97-AF65-F5344CB8AC3E}">
        <p14:creationId xmlns:p14="http://schemas.microsoft.com/office/powerpoint/2010/main" val="1343891807"/>
      </p:ext>
    </p:extLst>
  </p:cSld>
  <p:clrMapOvr>
    <a:masterClrMapping/>
  </p:clrMapOvr>
  <p:timing>
    <p:tnLst>
      <p:par>
        <p:cTn id="1" dur="indefinite" restart="never" nodeType="tmRoot"/>
      </p:par>
    </p:tnLst>
  </p:timing>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Inhalt_Aufzählung">
    <p:spTree>
      <p:nvGrpSpPr>
        <p:cNvPr id="1" name=""/>
        <p:cNvGrpSpPr/>
        <p:nvPr/>
      </p:nvGrpSpPr>
      <p:grpSpPr>
        <a:xfrm>
          <a:off x="0" y="0"/>
          <a:ext cx="0" cy="0"/>
          <a:chOff x="0" y="0"/>
          <a:chExt cx="0" cy="0"/>
        </a:xfrm>
      </p:grpSpPr>
      <p:sp>
        <p:nvSpPr>
          <p:cNvPr id="12" name="Textplatzhalter 11"/>
          <p:cNvSpPr>
            <a:spLocks noGrp="1"/>
          </p:cNvSpPr>
          <p:nvPr>
            <p:ph type="body" sz="quarter" idx="13"/>
          </p:nvPr>
        </p:nvSpPr>
        <p:spPr>
          <a:xfrm>
            <a:off x="360000" y="1684800"/>
            <a:ext cx="11484000" cy="4182600"/>
          </a:xfrm>
          <a:prstGeom prst="rect">
            <a:avLst/>
          </a:prstGeom>
        </p:spPr>
        <p:txBody>
          <a:bodyPr lIns="0" tIns="0" rIns="0" bIns="0"/>
          <a:lstStyle/>
          <a:p>
            <a:pPr lvl="0"/>
            <a:r>
              <a:rPr lang="de-DE" dirty="0" smtClean="0"/>
              <a:t>Textmasterformat bearbeiten</a:t>
            </a:r>
          </a:p>
          <a:p>
            <a:pPr lvl="1"/>
            <a:r>
              <a:rPr lang="de-DE" dirty="0" smtClean="0"/>
              <a:t>Zweite Ebene</a:t>
            </a:r>
          </a:p>
          <a:p>
            <a:pPr lvl="2"/>
            <a:r>
              <a:rPr lang="de-DE" dirty="0" smtClean="0"/>
              <a:t>Dritte Ebene</a:t>
            </a:r>
          </a:p>
          <a:p>
            <a:pPr lvl="3"/>
            <a:r>
              <a:rPr lang="de-DE" dirty="0" smtClean="0"/>
              <a:t>Vierte Ebene</a:t>
            </a:r>
          </a:p>
        </p:txBody>
      </p:sp>
      <p:sp>
        <p:nvSpPr>
          <p:cNvPr id="6" name="Content Placeholder 2"/>
          <p:cNvSpPr>
            <a:spLocks noGrp="1"/>
          </p:cNvSpPr>
          <p:nvPr>
            <p:ph idx="1"/>
          </p:nvPr>
        </p:nvSpPr>
        <p:spPr>
          <a:xfrm>
            <a:off x="360000" y="1152000"/>
            <a:ext cx="11484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dirty="0" smtClean="0"/>
              <a:t>Textmasterformat bearbeiten</a:t>
            </a:r>
          </a:p>
        </p:txBody>
      </p:sp>
      <p:sp>
        <p:nvSpPr>
          <p:cNvPr id="7"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smtClean="0"/>
              <a:t>Titelmasterformat durch Klicken bearbeiten</a:t>
            </a:r>
            <a:endParaRPr lang="en-US" dirty="0"/>
          </a:p>
        </p:txBody>
      </p:sp>
    </p:spTree>
    <p:extLst>
      <p:ext uri="{BB962C8B-B14F-4D97-AF65-F5344CB8AC3E}">
        <p14:creationId xmlns:p14="http://schemas.microsoft.com/office/powerpoint/2010/main" val="4185875868"/>
      </p:ext>
    </p:extLst>
  </p:cSld>
  <p:clrMapOvr>
    <a:masterClrMapping/>
  </p:clrMapOvr>
  <p:timing>
    <p:tnLst>
      <p:par>
        <p:cTn id="1" dur="indefinite" restart="never" nodeType="tmRoot"/>
      </p:par>
    </p:tnLst>
  </p:timing>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Inhalt_Text">
    <p:spTree>
      <p:nvGrpSpPr>
        <p:cNvPr id="1" name=""/>
        <p:cNvGrpSpPr/>
        <p:nvPr/>
      </p:nvGrpSpPr>
      <p:grpSpPr>
        <a:xfrm>
          <a:off x="0" y="0"/>
          <a:ext cx="0" cy="0"/>
          <a:chOff x="0" y="0"/>
          <a:chExt cx="0" cy="0"/>
        </a:xfrm>
      </p:grpSpPr>
      <p:sp>
        <p:nvSpPr>
          <p:cNvPr id="2"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smtClean="0"/>
              <a:t>Titelmasterformat durch Klicken bearbeiten</a:t>
            </a:r>
            <a:endParaRPr lang="en-US" dirty="0"/>
          </a:p>
        </p:txBody>
      </p:sp>
      <p:sp>
        <p:nvSpPr>
          <p:cNvPr id="3" name="Content Placeholder 2"/>
          <p:cNvSpPr>
            <a:spLocks noGrp="1"/>
          </p:cNvSpPr>
          <p:nvPr>
            <p:ph idx="1"/>
          </p:nvPr>
        </p:nvSpPr>
        <p:spPr>
          <a:xfrm>
            <a:off x="360000" y="1152000"/>
            <a:ext cx="11484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smtClean="0"/>
              <a:t>Textmasterformat bearbeiten</a:t>
            </a:r>
          </a:p>
        </p:txBody>
      </p:sp>
      <p:sp>
        <p:nvSpPr>
          <p:cNvPr id="7" name="Textplatzhalter 6"/>
          <p:cNvSpPr>
            <a:spLocks noGrp="1"/>
          </p:cNvSpPr>
          <p:nvPr>
            <p:ph type="body" sz="quarter" idx="12"/>
          </p:nvPr>
        </p:nvSpPr>
        <p:spPr>
          <a:xfrm>
            <a:off x="360000" y="1684801"/>
            <a:ext cx="11484000" cy="4144499"/>
          </a:xfrm>
          <a:prstGeom prst="rect">
            <a:avLst/>
          </a:prstGeom>
        </p:spPr>
        <p:txBody>
          <a:bodyPr lIns="0" tIns="0" rIns="0" bIns="0"/>
          <a:lstStyle>
            <a:lvl1pPr marL="0" indent="0">
              <a:buFontTx/>
              <a:buNone/>
              <a:defRPr/>
            </a:lvl1pPr>
          </a:lstStyle>
          <a:p>
            <a:pPr lvl="0"/>
            <a:r>
              <a:rPr lang="de-DE" smtClean="0"/>
              <a:t>Textmasterformat bearbeiten</a:t>
            </a:r>
          </a:p>
        </p:txBody>
      </p:sp>
    </p:spTree>
    <p:extLst>
      <p:ext uri="{BB962C8B-B14F-4D97-AF65-F5344CB8AC3E}">
        <p14:creationId xmlns:p14="http://schemas.microsoft.com/office/powerpoint/2010/main" val="954584475"/>
      </p:ext>
    </p:extLst>
  </p:cSld>
  <p:clrMapOvr>
    <a:masterClrMapping/>
  </p:clrMapOvr>
  <p:timing>
    <p:tnLst>
      <p:par>
        <p:cTn id="1" dur="indefinite" restart="never" nodeType="tmRoot"/>
      </p:par>
    </p:tnLst>
  </p:timing>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Inhalt_Text_Bild">
    <p:spTree>
      <p:nvGrpSpPr>
        <p:cNvPr id="1" name=""/>
        <p:cNvGrpSpPr/>
        <p:nvPr/>
      </p:nvGrpSpPr>
      <p:grpSpPr>
        <a:xfrm>
          <a:off x="0" y="0"/>
          <a:ext cx="0" cy="0"/>
          <a:chOff x="0" y="0"/>
          <a:chExt cx="0" cy="0"/>
        </a:xfrm>
      </p:grpSpPr>
      <p:sp>
        <p:nvSpPr>
          <p:cNvPr id="3" name="Bildplatzhalter 2"/>
          <p:cNvSpPr>
            <a:spLocks noGrp="1"/>
          </p:cNvSpPr>
          <p:nvPr>
            <p:ph type="pic" sz="quarter" idx="15"/>
          </p:nvPr>
        </p:nvSpPr>
        <p:spPr>
          <a:xfrm>
            <a:off x="8233774" y="1684337"/>
            <a:ext cx="3610226" cy="3986417"/>
          </a:xfrm>
          <a:prstGeom prst="rect">
            <a:avLst/>
          </a:prstGeom>
        </p:spPr>
        <p:txBody>
          <a:bodyPr/>
          <a:lstStyle/>
          <a:p>
            <a:endParaRPr lang="de-DE" dirty="0"/>
          </a:p>
        </p:txBody>
      </p:sp>
      <p:sp>
        <p:nvSpPr>
          <p:cNvPr id="14" name="Textplatzhalter 11"/>
          <p:cNvSpPr>
            <a:spLocks noGrp="1"/>
          </p:cNvSpPr>
          <p:nvPr>
            <p:ph type="body" sz="quarter" idx="14"/>
          </p:nvPr>
        </p:nvSpPr>
        <p:spPr>
          <a:xfrm>
            <a:off x="360000" y="1684800"/>
            <a:ext cx="7560000" cy="3985955"/>
          </a:xfrm>
          <a:prstGeom prst="rect">
            <a:avLst/>
          </a:prstGeom>
        </p:spPr>
        <p:txBody>
          <a:bodyPr lIns="0" tIns="0" rIns="0" bIns="0"/>
          <a:lstStyle/>
          <a:p>
            <a:pPr lvl="0"/>
            <a:r>
              <a:rPr lang="de-DE" smtClean="0"/>
              <a:t>Textmasterformat bearbeiten</a:t>
            </a:r>
          </a:p>
          <a:p>
            <a:pPr lvl="1"/>
            <a:r>
              <a:rPr lang="de-DE" smtClean="0"/>
              <a:t>Zweite Ebene</a:t>
            </a:r>
          </a:p>
          <a:p>
            <a:pPr lvl="2"/>
            <a:r>
              <a:rPr lang="de-DE" smtClean="0"/>
              <a:t>Dritte Ebene</a:t>
            </a:r>
          </a:p>
          <a:p>
            <a:pPr lvl="3"/>
            <a:r>
              <a:rPr lang="de-DE" smtClean="0"/>
              <a:t>Vierte Ebene</a:t>
            </a:r>
          </a:p>
        </p:txBody>
      </p:sp>
      <p:sp>
        <p:nvSpPr>
          <p:cNvPr id="6"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dirty="0" smtClean="0"/>
              <a:t>Titelmasterformat durch Klicken bearbeiten</a:t>
            </a:r>
            <a:endParaRPr lang="en-US" dirty="0"/>
          </a:p>
        </p:txBody>
      </p:sp>
      <p:sp>
        <p:nvSpPr>
          <p:cNvPr id="7" name="Content Placeholder 2"/>
          <p:cNvSpPr>
            <a:spLocks noGrp="1"/>
          </p:cNvSpPr>
          <p:nvPr>
            <p:ph idx="1"/>
          </p:nvPr>
        </p:nvSpPr>
        <p:spPr>
          <a:xfrm>
            <a:off x="360000" y="1152000"/>
            <a:ext cx="11484000" cy="252000"/>
          </a:xfrm>
          <a:prstGeom prst="rect">
            <a:avLst/>
          </a:prstGeom>
          <a:noFill/>
        </p:spPr>
        <p:txBody>
          <a:bodyPr lIns="0" tIns="0" rIns="0" bIns="0"/>
          <a:lstStyle>
            <a:lvl1pPr marL="0" indent="0">
              <a:lnSpc>
                <a:spcPct val="100000"/>
              </a:lnSpc>
              <a:spcBef>
                <a:spcPts val="0"/>
              </a:spcBef>
              <a:buFontTx/>
              <a:buNone/>
              <a:defRPr sz="2000" b="1" i="0"/>
            </a:lvl1pPr>
            <a:lvl2pPr marL="216000" indent="180000">
              <a:buClr>
                <a:schemeClr val="tx2"/>
              </a:buClr>
              <a:defRPr sz="1800"/>
            </a:lvl2pPr>
            <a:lvl3pPr marL="432000" indent="180000">
              <a:buClr>
                <a:schemeClr val="tx2"/>
              </a:buClr>
              <a:buFont typeface="Symbol" panose="05050102010706020507" pitchFamily="18" charset="2"/>
              <a:buChar char="-"/>
              <a:defRPr sz="1600"/>
            </a:lvl3pPr>
            <a:lvl4pPr marL="648000" indent="180000">
              <a:buClr>
                <a:schemeClr val="tx2"/>
              </a:buClr>
              <a:buFont typeface="Wingdings" panose="05000000000000000000" pitchFamily="2" charset="2"/>
              <a:buChar char="§"/>
              <a:defRPr sz="1600"/>
            </a:lvl4pPr>
            <a:lvl5pPr marL="864000" indent="180000">
              <a:buClr>
                <a:schemeClr val="tx2"/>
              </a:buClr>
              <a:buFont typeface="Arial" panose="020B0604020202020204" pitchFamily="34" charset="0"/>
              <a:buChar char="-"/>
              <a:defRPr sz="1600"/>
            </a:lvl5pPr>
          </a:lstStyle>
          <a:p>
            <a:pPr lvl="0"/>
            <a:r>
              <a:rPr lang="de-DE" dirty="0" smtClean="0"/>
              <a:t>Textmasterformat bearbeiten</a:t>
            </a:r>
          </a:p>
        </p:txBody>
      </p:sp>
    </p:spTree>
    <p:extLst>
      <p:ext uri="{BB962C8B-B14F-4D97-AF65-F5344CB8AC3E}">
        <p14:creationId xmlns:p14="http://schemas.microsoft.com/office/powerpoint/2010/main" val="344769872"/>
      </p:ext>
    </p:extLst>
  </p:cSld>
  <p:clrMapOvr>
    <a:masterClrMapping/>
  </p:clrMapOvr>
  <p:timing>
    <p:tnLst>
      <p:par>
        <p:cTn id="1" dur="indefinite" restart="never" nodeType="tmRoot"/>
      </p:par>
    </p:tnLst>
  </p:timing>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Inhalt_Bild_ohne_Untertitel">
    <p:spTree>
      <p:nvGrpSpPr>
        <p:cNvPr id="1" name=""/>
        <p:cNvGrpSpPr/>
        <p:nvPr/>
      </p:nvGrpSpPr>
      <p:grpSpPr>
        <a:xfrm>
          <a:off x="0" y="0"/>
          <a:ext cx="0" cy="0"/>
          <a:chOff x="0" y="0"/>
          <a:chExt cx="0" cy="0"/>
        </a:xfrm>
      </p:grpSpPr>
      <p:sp>
        <p:nvSpPr>
          <p:cNvPr id="3" name="Medienplatzhalter 2"/>
          <p:cNvSpPr>
            <a:spLocks noGrp="1"/>
          </p:cNvSpPr>
          <p:nvPr>
            <p:ph type="media" sz="quarter" idx="14"/>
          </p:nvPr>
        </p:nvSpPr>
        <p:spPr>
          <a:xfrm>
            <a:off x="360000" y="1017000"/>
            <a:ext cx="11484000" cy="4824000"/>
          </a:xfrm>
          <a:prstGeom prst="rect">
            <a:avLst/>
          </a:prstGeom>
        </p:spPr>
        <p:txBody>
          <a:bodyPr/>
          <a:lstStyle/>
          <a:p>
            <a:endParaRPr lang="de-DE"/>
          </a:p>
        </p:txBody>
      </p:sp>
      <p:sp>
        <p:nvSpPr>
          <p:cNvPr id="5" name="Title 1"/>
          <p:cNvSpPr>
            <a:spLocks noGrp="1"/>
          </p:cNvSpPr>
          <p:nvPr>
            <p:ph type="title"/>
          </p:nvPr>
        </p:nvSpPr>
        <p:spPr>
          <a:xfrm>
            <a:off x="360000" y="201600"/>
            <a:ext cx="11484000" cy="543600"/>
          </a:xfrm>
          <a:prstGeom prst="rect">
            <a:avLst/>
          </a:prstGeom>
        </p:spPr>
        <p:txBody>
          <a:bodyPr lIns="0" tIns="0" rIns="0" bIns="0" anchor="b" anchorCtr="0"/>
          <a:lstStyle>
            <a:lvl1pPr algn="l">
              <a:defRPr sz="2000" b="1">
                <a:solidFill>
                  <a:schemeClr val="tx2"/>
                </a:solidFill>
              </a:defRPr>
            </a:lvl1pPr>
          </a:lstStyle>
          <a:p>
            <a:r>
              <a:rPr lang="de-DE" smtClean="0"/>
              <a:t>Titelmasterformat durch Klicken bearbeiten</a:t>
            </a:r>
            <a:endParaRPr lang="en-US" dirty="0"/>
          </a:p>
        </p:txBody>
      </p:sp>
    </p:spTree>
    <p:extLst>
      <p:ext uri="{BB962C8B-B14F-4D97-AF65-F5344CB8AC3E}">
        <p14:creationId xmlns:p14="http://schemas.microsoft.com/office/powerpoint/2010/main" val="3344122149"/>
      </p:ext>
    </p:extLst>
  </p:cSld>
  <p:clrMapOvr>
    <a:masterClrMapping/>
  </p:clrMapOvr>
  <p:timing>
    <p:tnLst>
      <p:par>
        <p:cTn id="1" dur="indefinite" restart="never" nodeType="tmRoot"/>
      </p:par>
    </p:tnLst>
  </p:timing>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image" Target="../media/image1.png"/><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pic>
        <p:nvPicPr>
          <p:cNvPr id="3" name="Grafik 2"/>
          <p:cNvPicPr>
            <a:picLocks noChangeAspect="1"/>
          </p:cNvPicPr>
          <p:nvPr userDrawn="1"/>
        </p:nvPicPr>
        <p:blipFill>
          <a:blip r:embed="rId15" cstate="print">
            <a:extLst>
              <a:ext uri="{28A0092B-C50C-407E-A947-70E740481C1C}">
                <a14:useLocalDpi xmlns:a14="http://schemas.microsoft.com/office/drawing/2010/main" val="0"/>
              </a:ext>
            </a:extLst>
          </a:blip>
          <a:stretch>
            <a:fillRect/>
          </a:stretch>
        </p:blipFill>
        <p:spPr>
          <a:xfrm>
            <a:off x="8421354" y="6044006"/>
            <a:ext cx="3555733" cy="813600"/>
          </a:xfrm>
          <a:prstGeom prst="rect">
            <a:avLst/>
          </a:prstGeom>
        </p:spPr>
      </p:pic>
      <p:sp>
        <p:nvSpPr>
          <p:cNvPr id="9" name="Slide Number Placeholder 5"/>
          <p:cNvSpPr txBox="1">
            <a:spLocks/>
          </p:cNvSpPr>
          <p:nvPr/>
        </p:nvSpPr>
        <p:spPr>
          <a:xfrm>
            <a:off x="1195388" y="6227763"/>
            <a:ext cx="7002462" cy="630237"/>
          </a:xfrm>
          <a:prstGeom prst="rect">
            <a:avLst/>
          </a:prstGeom>
        </p:spPr>
        <p:txBody>
          <a:bodyPr lIns="0" tIns="0" rIns="0" bIns="0"/>
          <a:lstStyle>
            <a:lvl1pPr>
              <a:defRPr sz="2400">
                <a:solidFill>
                  <a:schemeClr val="tx1"/>
                </a:solidFill>
                <a:latin typeface="Arial" pitchFamily="34" charset="0"/>
                <a:ea typeface="ＭＳ Ｐゴシック" pitchFamily="34" charset="-128"/>
              </a:defRPr>
            </a:lvl1pPr>
            <a:lvl2pPr marL="742950" indent="-285750">
              <a:defRPr sz="2400">
                <a:solidFill>
                  <a:schemeClr val="tx1"/>
                </a:solidFill>
                <a:latin typeface="Arial" pitchFamily="34" charset="0"/>
                <a:ea typeface="ＭＳ Ｐゴシック" pitchFamily="34" charset="-128"/>
              </a:defRPr>
            </a:lvl2pPr>
            <a:lvl3pPr marL="1143000" indent="-228600">
              <a:defRPr sz="2400">
                <a:solidFill>
                  <a:schemeClr val="tx1"/>
                </a:solidFill>
                <a:latin typeface="Arial" pitchFamily="34" charset="0"/>
                <a:ea typeface="ＭＳ Ｐゴシック" pitchFamily="34" charset="-128"/>
              </a:defRPr>
            </a:lvl3pPr>
            <a:lvl4pPr marL="1600200" indent="-228600">
              <a:defRPr sz="2400">
                <a:solidFill>
                  <a:schemeClr val="tx1"/>
                </a:solidFill>
                <a:latin typeface="Arial" pitchFamily="34" charset="0"/>
                <a:ea typeface="ＭＳ Ｐゴシック" pitchFamily="34" charset="-128"/>
              </a:defRPr>
            </a:lvl4pPr>
            <a:lvl5pPr marL="2057400" indent="-228600">
              <a:defRPr sz="2400">
                <a:solidFill>
                  <a:schemeClr val="tx1"/>
                </a:solidFill>
                <a:latin typeface="Arial" pitchFamily="34"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Arial" pitchFamily="34" charset="0"/>
                <a:ea typeface="ＭＳ Ｐゴシック" pitchFamily="34" charset="-128"/>
              </a:defRPr>
            </a:lvl9pPr>
          </a:lstStyle>
          <a:p>
            <a:pPr eaLnBrk="1" hangingPunct="1">
              <a:defRPr/>
            </a:pPr>
            <a:r>
              <a:rPr lang="de-DE" altLang="de-DE" sz="900" dirty="0" smtClean="0">
                <a:solidFill>
                  <a:schemeClr val="tx2"/>
                </a:solidFill>
              </a:rPr>
              <a:t>&lt;</a:t>
            </a:r>
            <a:r>
              <a:rPr lang="de-DE" altLang="de-DE" sz="900" dirty="0" err="1" smtClean="0">
                <a:solidFill>
                  <a:schemeClr val="tx2"/>
                </a:solidFill>
              </a:rPr>
              <a:t>Präsentationsitel</a:t>
            </a:r>
            <a:r>
              <a:rPr lang="de-DE" altLang="de-DE" sz="900" dirty="0" smtClean="0">
                <a:solidFill>
                  <a:schemeClr val="tx2"/>
                </a:solidFill>
              </a:rPr>
              <a:t>&gt; | </a:t>
            </a:r>
            <a:fld id="{AEF2BC5E-3143-4BE6-9542-23B32D36E0D8}" type="datetime1">
              <a:rPr lang="de-DE" altLang="de-DE" sz="900" smtClean="0">
                <a:solidFill>
                  <a:schemeClr val="tx2"/>
                </a:solidFill>
              </a:rPr>
              <a:t>18.07.2022</a:t>
            </a:fld>
            <a:endParaRPr lang="de-DE" altLang="de-DE" sz="900" dirty="0" smtClean="0">
              <a:solidFill>
                <a:schemeClr val="tx2"/>
              </a:solidFill>
            </a:endParaRPr>
          </a:p>
          <a:p>
            <a:pPr eaLnBrk="1" hangingPunct="1">
              <a:defRPr/>
            </a:pPr>
            <a:r>
              <a:rPr lang="de-DE" altLang="de-DE" sz="900" dirty="0" smtClean="0">
                <a:solidFill>
                  <a:schemeClr val="tx2"/>
                </a:solidFill>
              </a:rPr>
              <a:t>Institut für Mensch-Maschine-Interaktion</a:t>
            </a:r>
            <a:r>
              <a:rPr lang="de-DE" altLang="de-DE" sz="900" baseline="0" dirty="0" smtClean="0">
                <a:solidFill>
                  <a:schemeClr val="tx2"/>
                </a:solidFill>
              </a:rPr>
              <a:t> | www.mmi.rwth-aachen.de</a:t>
            </a:r>
          </a:p>
          <a:p>
            <a:pPr eaLnBrk="1" hangingPunct="1">
              <a:defRPr/>
            </a:pPr>
            <a:r>
              <a:rPr lang="de-DE" altLang="de-DE" sz="900" baseline="0" dirty="0" smtClean="0">
                <a:solidFill>
                  <a:schemeClr val="tx2"/>
                </a:solidFill>
              </a:rPr>
              <a:t>&lt;Titel&gt; &lt;Name&gt; | Email-Adresse</a:t>
            </a:r>
            <a:endParaRPr lang="de-DE" altLang="de-DE" sz="900" dirty="0" smtClean="0">
              <a:solidFill>
                <a:schemeClr val="tx2"/>
              </a:solidFill>
            </a:endParaRPr>
          </a:p>
        </p:txBody>
      </p:sp>
      <p:cxnSp>
        <p:nvCxnSpPr>
          <p:cNvPr id="11" name="Gerader Verbinder 10"/>
          <p:cNvCxnSpPr/>
          <p:nvPr/>
        </p:nvCxnSpPr>
        <p:spPr>
          <a:xfrm>
            <a:off x="360363" y="814388"/>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cxnSp>
        <p:nvCxnSpPr>
          <p:cNvPr id="12" name="Gerader Verbinder 11"/>
          <p:cNvCxnSpPr/>
          <p:nvPr/>
        </p:nvCxnSpPr>
        <p:spPr>
          <a:xfrm>
            <a:off x="360363" y="6042600"/>
            <a:ext cx="11483975" cy="0"/>
          </a:xfrm>
          <a:prstGeom prst="line">
            <a:avLst/>
          </a:prstGeom>
          <a:ln>
            <a:solidFill>
              <a:schemeClr val="tx1"/>
            </a:solidFill>
          </a:ln>
        </p:spPr>
        <p:style>
          <a:lnRef idx="1">
            <a:schemeClr val="accent1"/>
          </a:lnRef>
          <a:fillRef idx="0">
            <a:schemeClr val="accent1"/>
          </a:fillRef>
          <a:effectRef idx="0">
            <a:schemeClr val="accent1"/>
          </a:effectRef>
          <a:fontRef idx="minor">
            <a:schemeClr val="tx1"/>
          </a:fontRef>
        </p:style>
      </p:cxnSp>
      <p:sp>
        <p:nvSpPr>
          <p:cNvPr id="1031" name="Textfeld 13"/>
          <p:cNvSpPr txBox="1">
            <a:spLocks noChangeArrowheads="1"/>
          </p:cNvSpPr>
          <p:nvPr/>
        </p:nvSpPr>
        <p:spPr bwMode="auto">
          <a:xfrm>
            <a:off x="360363" y="6227763"/>
            <a:ext cx="730250" cy="395287"/>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lIns="0" tIns="0" rIns="0" bIns="0"/>
          <a:lstStyle>
            <a:lvl1pPr>
              <a:defRPr>
                <a:solidFill>
                  <a:schemeClr val="tx1"/>
                </a:solidFill>
                <a:latin typeface="Arial" panose="020B0604020202020204" pitchFamily="34" charset="0"/>
                <a:ea typeface="ＭＳ Ｐゴシック" pitchFamily="34" charset="-128"/>
              </a:defRPr>
            </a:lvl1pPr>
            <a:lvl2pPr marL="742950" indent="-285750">
              <a:defRPr>
                <a:solidFill>
                  <a:schemeClr val="tx1"/>
                </a:solidFill>
                <a:latin typeface="Arial" panose="020B0604020202020204" pitchFamily="34" charset="0"/>
                <a:ea typeface="ＭＳ Ｐゴシック" pitchFamily="34" charset="-128"/>
              </a:defRPr>
            </a:lvl2pPr>
            <a:lvl3pPr marL="1143000" indent="-228600">
              <a:defRPr>
                <a:solidFill>
                  <a:schemeClr val="tx1"/>
                </a:solidFill>
                <a:latin typeface="Arial" panose="020B0604020202020204" pitchFamily="34" charset="0"/>
                <a:ea typeface="ＭＳ Ｐゴシック" pitchFamily="34" charset="-128"/>
              </a:defRPr>
            </a:lvl3pPr>
            <a:lvl4pPr marL="1600200" indent="-228600">
              <a:defRPr>
                <a:solidFill>
                  <a:schemeClr val="tx1"/>
                </a:solidFill>
                <a:latin typeface="Arial" panose="020B0604020202020204" pitchFamily="34" charset="0"/>
                <a:ea typeface="ＭＳ Ｐゴシック" pitchFamily="34" charset="-128"/>
              </a:defRPr>
            </a:lvl4pPr>
            <a:lvl5pPr marL="2057400" indent="-228600">
              <a:defRPr>
                <a:solidFill>
                  <a:schemeClr val="tx1"/>
                </a:solidFill>
                <a:latin typeface="Arial" panose="020B0604020202020204" pitchFamily="34" charset="0"/>
                <a:ea typeface="ＭＳ Ｐゴシック" pitchFamily="34" charset="-128"/>
              </a:defRPr>
            </a:lvl5pPr>
            <a:lvl6pPr marL="2514600" indent="-228600" eaLnBrk="0" fontAlgn="base" hangingPunct="0">
              <a:spcBef>
                <a:spcPct val="0"/>
              </a:spcBef>
              <a:spcAft>
                <a:spcPct val="0"/>
              </a:spcAft>
              <a:defRPr>
                <a:solidFill>
                  <a:schemeClr val="tx1"/>
                </a:solidFill>
                <a:latin typeface="Arial" panose="020B0604020202020204" pitchFamily="34" charset="0"/>
                <a:ea typeface="ＭＳ Ｐゴシック" pitchFamily="34" charset="-128"/>
              </a:defRPr>
            </a:lvl6pPr>
            <a:lvl7pPr marL="2971800" indent="-228600" eaLnBrk="0" fontAlgn="base" hangingPunct="0">
              <a:spcBef>
                <a:spcPct val="0"/>
              </a:spcBef>
              <a:spcAft>
                <a:spcPct val="0"/>
              </a:spcAft>
              <a:defRPr>
                <a:solidFill>
                  <a:schemeClr val="tx1"/>
                </a:solidFill>
                <a:latin typeface="Arial" panose="020B0604020202020204" pitchFamily="34" charset="0"/>
                <a:ea typeface="ＭＳ Ｐゴシック" pitchFamily="34" charset="-128"/>
              </a:defRPr>
            </a:lvl7pPr>
            <a:lvl8pPr marL="3429000" indent="-228600" eaLnBrk="0" fontAlgn="base" hangingPunct="0">
              <a:spcBef>
                <a:spcPct val="0"/>
              </a:spcBef>
              <a:spcAft>
                <a:spcPct val="0"/>
              </a:spcAft>
              <a:defRPr>
                <a:solidFill>
                  <a:schemeClr val="tx1"/>
                </a:solidFill>
                <a:latin typeface="Arial" panose="020B0604020202020204" pitchFamily="34" charset="0"/>
                <a:ea typeface="ＭＳ Ｐゴシック" pitchFamily="34" charset="-128"/>
              </a:defRPr>
            </a:lvl8pPr>
            <a:lvl9pPr marL="3886200" indent="-228600" eaLnBrk="0" fontAlgn="base" hangingPunct="0">
              <a:spcBef>
                <a:spcPct val="0"/>
              </a:spcBef>
              <a:spcAft>
                <a:spcPct val="0"/>
              </a:spcAft>
              <a:defRPr>
                <a:solidFill>
                  <a:schemeClr val="tx1"/>
                </a:solidFill>
                <a:latin typeface="Arial" panose="020B0604020202020204" pitchFamily="34" charset="0"/>
                <a:ea typeface="ＭＳ Ｐゴシック" pitchFamily="34" charset="-128"/>
              </a:defRPr>
            </a:lvl9pPr>
          </a:lstStyle>
          <a:p>
            <a:pPr eaLnBrk="1" hangingPunct="1"/>
            <a:fld id="{EA166DF1-8784-4B1C-A772-4AE423841D20}" type="slidenum">
              <a:rPr lang="de-DE" altLang="de-DE" sz="900">
                <a:solidFill>
                  <a:schemeClr val="tx2"/>
                </a:solidFill>
              </a:rPr>
              <a:pPr eaLnBrk="1" hangingPunct="1"/>
              <a:t>‹#›</a:t>
            </a:fld>
            <a:endParaRPr lang="de-DE" altLang="de-DE" sz="900" dirty="0">
              <a:solidFill>
                <a:schemeClr val="tx2"/>
              </a:solidFill>
            </a:endParaRPr>
          </a:p>
        </p:txBody>
      </p:sp>
    </p:spTree>
  </p:cSld>
  <p:clrMap bg1="lt1" tx1="dk1" bg2="lt2" tx2="dk2" accent1="accent1" accent2="accent2" accent3="accent3" accent4="accent4" accent5="accent5" accent6="accent6" hlink="hlink" folHlink="folHlink"/>
  <p:sldLayoutIdLst>
    <p:sldLayoutId id="2147483860" r:id="rId1"/>
    <p:sldLayoutId id="2147483861" r:id="rId2"/>
    <p:sldLayoutId id="2147483862" r:id="rId3"/>
    <p:sldLayoutId id="2147483863" r:id="rId4"/>
    <p:sldLayoutId id="2147483864" r:id="rId5"/>
    <p:sldLayoutId id="2147483857" r:id="rId6"/>
    <p:sldLayoutId id="2147483858" r:id="rId7"/>
    <p:sldLayoutId id="2147483865" r:id="rId8"/>
    <p:sldLayoutId id="2147483866" r:id="rId9"/>
    <p:sldLayoutId id="2147483868" r:id="rId10"/>
    <p:sldLayoutId id="2147483859" r:id="rId11"/>
    <p:sldLayoutId id="2147483869" r:id="rId12"/>
    <p:sldLayoutId id="2147483867" r:id="rId13"/>
  </p:sldLayoutIdLst>
  <p:timing>
    <p:tnLst>
      <p:par>
        <p:cTn id="1" dur="indefinite" restart="never" nodeType="tmRoot"/>
      </p:par>
    </p:tnLst>
  </p:timing>
  <p:hf hdr="0" ftr="0" dt="0"/>
  <p:txStyles>
    <p:titleStyle>
      <a:lvl1pPr algn="l" rtl="0" eaLnBrk="1" fontAlgn="base" hangingPunct="1">
        <a:lnSpc>
          <a:spcPct val="90000"/>
        </a:lnSpc>
        <a:spcBef>
          <a:spcPct val="0"/>
        </a:spcBef>
        <a:spcAft>
          <a:spcPct val="0"/>
        </a:spcAft>
        <a:defRPr sz="4400" kern="1200">
          <a:solidFill>
            <a:schemeClr val="tx1"/>
          </a:solidFill>
          <a:latin typeface="Arial" panose="020B0604020202020204" pitchFamily="34" charset="0"/>
          <a:ea typeface="ＭＳ Ｐゴシック" charset="0"/>
          <a:cs typeface="Arial" panose="020B0604020202020204" pitchFamily="34" charset="0"/>
        </a:defRPr>
      </a:lvl1pPr>
      <a:lvl2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2pPr>
      <a:lvl3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3pPr>
      <a:lvl4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4pPr>
      <a:lvl5pPr algn="l" rtl="0" eaLnBrk="1" fontAlgn="base" hangingPunct="1">
        <a:lnSpc>
          <a:spcPct val="90000"/>
        </a:lnSpc>
        <a:spcBef>
          <a:spcPct val="0"/>
        </a:spcBef>
        <a:spcAft>
          <a:spcPct val="0"/>
        </a:spcAft>
        <a:defRPr sz="4400">
          <a:solidFill>
            <a:schemeClr val="tx1"/>
          </a:solidFill>
          <a:latin typeface="Arial" panose="020B0604020202020204" pitchFamily="34" charset="0"/>
          <a:ea typeface="ＭＳ Ｐゴシック" charset="0"/>
          <a:cs typeface="Arial" panose="020B0604020202020204" pitchFamily="34" charset="0"/>
        </a:defRPr>
      </a:lvl5pPr>
      <a:lvl6pPr marL="4572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6pPr>
      <a:lvl7pPr marL="9144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7pPr>
      <a:lvl8pPr marL="13716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8pPr>
      <a:lvl9pPr marL="1828800" algn="l" rtl="0" eaLnBrk="1" fontAlgn="base" hangingPunct="1">
        <a:lnSpc>
          <a:spcPct val="90000"/>
        </a:lnSpc>
        <a:spcBef>
          <a:spcPct val="0"/>
        </a:spcBef>
        <a:spcAft>
          <a:spcPct val="0"/>
        </a:spcAft>
        <a:defRPr sz="4400">
          <a:solidFill>
            <a:schemeClr val="tx1"/>
          </a:solidFill>
          <a:latin typeface="Arial" panose="020B0604020202020204" pitchFamily="34" charset="0"/>
          <a:cs typeface="Arial" panose="020B0604020202020204" pitchFamily="34" charset="0"/>
        </a:defRPr>
      </a:lvl9pPr>
    </p:titleStyle>
    <p:bodyStyle>
      <a:lvl1pPr marL="215900" indent="-215900" algn="l" defTabSz="215900" rtl="0" eaLnBrk="1" fontAlgn="base" hangingPunct="1">
        <a:spcBef>
          <a:spcPct val="0"/>
        </a:spcBef>
        <a:spcAft>
          <a:spcPct val="0"/>
        </a:spcAft>
        <a:buClr>
          <a:schemeClr val="tx2"/>
        </a:buClr>
        <a:buFont typeface="Arial" panose="020B0604020202020204" pitchFamily="34" charset="0"/>
        <a:buChar char="•"/>
        <a:tabLst>
          <a:tab pos="215900" algn="l"/>
        </a:tabLst>
        <a:defRPr kern="1200">
          <a:solidFill>
            <a:schemeClr val="tx1"/>
          </a:solidFill>
          <a:latin typeface="Arial" panose="020B0604020202020204" pitchFamily="34" charset="0"/>
          <a:ea typeface="ＭＳ Ｐゴシック" charset="0"/>
          <a:cs typeface="Arial" panose="020B0604020202020204" pitchFamily="34" charset="0"/>
        </a:defRPr>
      </a:lvl1pPr>
      <a:lvl2pPr marL="431800" indent="-215900" algn="l" rtl="0" eaLnBrk="1" fontAlgn="base" hangingPunct="1">
        <a:spcBef>
          <a:spcPct val="0"/>
        </a:spcBef>
        <a:spcAft>
          <a:spcPct val="0"/>
        </a:spcAft>
        <a:buClr>
          <a:schemeClr val="tx2"/>
        </a:buClr>
        <a:buFont typeface="Symbol" panose="05050102010706020507" pitchFamily="18" charset="2"/>
        <a:buChar char="-"/>
        <a:tabLst>
          <a:tab pos="431800" algn="l"/>
        </a:tabLst>
        <a:defRPr sz="1600" kern="1200">
          <a:solidFill>
            <a:schemeClr val="tx1"/>
          </a:solidFill>
          <a:latin typeface="Arial" panose="020B0604020202020204" pitchFamily="34" charset="0"/>
          <a:ea typeface="Arial" charset="0"/>
          <a:cs typeface="Arial" panose="020B0604020202020204" pitchFamily="34" charset="0"/>
        </a:defRPr>
      </a:lvl2pPr>
      <a:lvl3pPr marL="647700" indent="-215900" algn="l" defTabSz="215900" rtl="0" eaLnBrk="1" fontAlgn="base" hangingPunct="1">
        <a:spcBef>
          <a:spcPct val="0"/>
        </a:spcBef>
        <a:spcAft>
          <a:spcPct val="0"/>
        </a:spcAft>
        <a:buClr>
          <a:schemeClr val="tx2"/>
        </a:buClr>
        <a:buSzPct val="80000"/>
        <a:buFont typeface="Wingdings" panose="05000000000000000000" pitchFamily="2" charset="2"/>
        <a:buChar char="§"/>
        <a:tabLst>
          <a:tab pos="647700" algn="l"/>
        </a:tabLst>
        <a:defRPr sz="1600" kern="1200">
          <a:solidFill>
            <a:schemeClr val="tx1"/>
          </a:solidFill>
          <a:latin typeface="Arial" panose="020B0604020202020204" pitchFamily="34" charset="0"/>
          <a:ea typeface="Arial" charset="0"/>
          <a:cs typeface="Arial" panose="020B0604020202020204" pitchFamily="34" charset="0"/>
        </a:defRPr>
      </a:lvl3pPr>
      <a:lvl4pPr marL="863600" indent="-215900" algn="l" defTabSz="215900" rtl="0" eaLnBrk="1" fontAlgn="base" hangingPunct="1">
        <a:spcBef>
          <a:spcPct val="0"/>
        </a:spcBef>
        <a:spcAft>
          <a:spcPct val="0"/>
        </a:spcAft>
        <a:buClr>
          <a:schemeClr val="tx2"/>
        </a:buClr>
        <a:buSzPct val="100000"/>
        <a:buFont typeface="Arial" panose="020B0604020202020204" pitchFamily="34" charset="0"/>
        <a:buChar char="-"/>
        <a:tabLst>
          <a:tab pos="863600" algn="l"/>
        </a:tabLst>
        <a:defRPr sz="1600" kern="1200">
          <a:solidFill>
            <a:schemeClr val="tx1"/>
          </a:solidFill>
          <a:latin typeface="Arial" panose="020B0604020202020204" pitchFamily="34" charset="0"/>
          <a:ea typeface="Arial" charset="0"/>
          <a:cs typeface="Arial" panose="020B0604020202020204" pitchFamily="34" charset="0"/>
        </a:defRPr>
      </a:lvl4pPr>
      <a:lvl5pPr marL="863600" indent="-215900" algn="l" rtl="0" eaLnBrk="1" fontAlgn="base" hangingPunct="1">
        <a:lnSpc>
          <a:spcPct val="90000"/>
        </a:lnSpc>
        <a:spcBef>
          <a:spcPct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3.jpeg"/><Relationship Id="rId2" Type="http://schemas.openxmlformats.org/officeDocument/2006/relationships/notesSlide" Target="../notesSlides/notesSlide1.xml"/><Relationship Id="rId1" Type="http://schemas.openxmlformats.org/officeDocument/2006/relationships/slideLayout" Target="../slideLayouts/slideLayout3.xml"/><Relationship Id="rId5" Type="http://schemas.openxmlformats.org/officeDocument/2006/relationships/comments" Target="../comments/comment1.xml"/><Relationship Id="rId4" Type="http://schemas.openxmlformats.org/officeDocument/2006/relationships/image" Target="../media/image4.png"/></Relationships>
</file>

<file path=ppt/slides/_rels/slide2.xml.rels><?xml version="1.0" encoding="UTF-8" standalone="yes"?>
<Relationships xmlns="http://schemas.openxmlformats.org/package/2006/relationships"><Relationship Id="rId3" Type="http://schemas.openxmlformats.org/officeDocument/2006/relationships/image" Target="../media/image4.png"/><Relationship Id="rId2" Type="http://schemas.openxmlformats.org/officeDocument/2006/relationships/notesSlide" Target="../notesSlides/notesSlide2.xml"/><Relationship Id="rId1" Type="http://schemas.openxmlformats.org/officeDocument/2006/relationships/slideLayout" Target="../slideLayouts/slideLayout6.xml"/><Relationship Id="rId4" Type="http://schemas.openxmlformats.org/officeDocument/2006/relationships/comments" Target="../comments/comment2.xml"/></Relationships>
</file>

<file path=ppt/slides/_rels/slide3.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3.xml"/><Relationship Id="rId1" Type="http://schemas.openxmlformats.org/officeDocument/2006/relationships/slideLayout" Target="../slideLayouts/slideLayout6.xml"/><Relationship Id="rId5" Type="http://schemas.openxmlformats.org/officeDocument/2006/relationships/comments" Target="../comments/comment3.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4.xml"/><Relationship Id="rId1" Type="http://schemas.openxmlformats.org/officeDocument/2006/relationships/slideLayout" Target="../slideLayouts/slideLayout6.xml"/><Relationship Id="rId5" Type="http://schemas.openxmlformats.org/officeDocument/2006/relationships/comments" Target="../comments/comment4.xml"/><Relationship Id="rId4" Type="http://schemas.openxmlformats.org/officeDocument/2006/relationships/image" Target="../media/image4.png"/></Relationships>
</file>

<file path=ppt/slides/_rels/slide5.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5" Type="http://schemas.openxmlformats.org/officeDocument/2006/relationships/image" Target="../media/image4.png"/><Relationship Id="rId4" Type="http://schemas.openxmlformats.org/officeDocument/2006/relationships/image" Target="../media/image9.png"/></Relationships>
</file>

<file path=ppt/slides/_rels/slide6.xml.rels><?xml version="1.0" encoding="UTF-8" standalone="yes"?>
<Relationships xmlns="http://schemas.openxmlformats.org/package/2006/relationships"><Relationship Id="rId3" Type="http://schemas.openxmlformats.org/officeDocument/2006/relationships/image" Target="../media/image8.png"/><Relationship Id="rId2" Type="http://schemas.openxmlformats.org/officeDocument/2006/relationships/image" Target="../media/image7.png"/><Relationship Id="rId1" Type="http://schemas.openxmlformats.org/officeDocument/2006/relationships/slideLayout" Target="../slideLayouts/slideLayout6.xml"/><Relationship Id="rId6" Type="http://schemas.openxmlformats.org/officeDocument/2006/relationships/comments" Target="../comments/comment5.xml"/><Relationship Id="rId5" Type="http://schemas.openxmlformats.org/officeDocument/2006/relationships/image" Target="../media/image4.png"/><Relationship Id="rId4" Type="http://schemas.openxmlformats.org/officeDocument/2006/relationships/image" Target="../media/image9.png"/></Relationships>
</file>

<file path=ppt/slides/_rels/slide7.xml.rels><?xml version="1.0" encoding="UTF-8" standalone="yes"?>
<Relationships xmlns="http://schemas.openxmlformats.org/package/2006/relationships"><Relationship Id="rId3" Type="http://schemas.openxmlformats.org/officeDocument/2006/relationships/image" Target="../media/image10.png"/><Relationship Id="rId2" Type="http://schemas.openxmlformats.org/officeDocument/2006/relationships/image" Target="../media/image190.png"/><Relationship Id="rId1" Type="http://schemas.openxmlformats.org/officeDocument/2006/relationships/slideLayout" Target="../slideLayouts/slideLayout6.xml"/><Relationship Id="rId5" Type="http://schemas.openxmlformats.org/officeDocument/2006/relationships/comments" Target="../comments/comment6.xml"/><Relationship Id="rId4" Type="http://schemas.openxmlformats.org/officeDocument/2006/relationships/image" Target="../media/image4.png"/></Relationships>
</file>

<file path=ppt/slides/_rels/slide8.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image" Target="../media/image4.png"/><Relationship Id="rId1" Type="http://schemas.openxmlformats.org/officeDocument/2006/relationships/slideLayout" Target="../slideLayouts/slideLayout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Rectangle 1"/>
          <p:cNvSpPr/>
          <p:nvPr/>
        </p:nvSpPr>
        <p:spPr>
          <a:xfrm>
            <a:off x="0" y="-6016"/>
            <a:ext cx="12192000" cy="4527102"/>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sp>
        <p:nvSpPr>
          <p:cNvPr id="4" name="Titel 3"/>
          <p:cNvSpPr>
            <a:spLocks noGrp="1"/>
          </p:cNvSpPr>
          <p:nvPr>
            <p:ph type="ctrTitle"/>
          </p:nvPr>
        </p:nvSpPr>
        <p:spPr/>
        <p:txBody>
          <a:bodyPr/>
          <a:lstStyle/>
          <a:p>
            <a:r>
              <a:rPr lang="en-US" dirty="0"/>
              <a:t>Edge-Based Vibration Monitoring System for Textile Machinery</a:t>
            </a:r>
            <a:endParaRPr lang="de-DE" dirty="0"/>
          </a:p>
        </p:txBody>
      </p:sp>
      <p:sp>
        <p:nvSpPr>
          <p:cNvPr id="5" name="Untertitel 4"/>
          <p:cNvSpPr>
            <a:spLocks noGrp="1"/>
          </p:cNvSpPr>
          <p:nvPr>
            <p:ph type="subTitle" idx="1"/>
          </p:nvPr>
        </p:nvSpPr>
        <p:spPr>
          <a:xfrm>
            <a:off x="353400" y="5579513"/>
            <a:ext cx="11484000" cy="812813"/>
          </a:xfrm>
        </p:spPr>
        <p:txBody>
          <a:bodyPr/>
          <a:lstStyle/>
          <a:p>
            <a:r>
              <a:rPr lang="de-DE" dirty="0" smtClean="0"/>
              <a:t>Victor Lorhan Loiola Costa – Matric. 390048, 03.05.2022</a:t>
            </a:r>
            <a:endParaRPr lang="de-DE" dirty="0"/>
          </a:p>
        </p:txBody>
      </p:sp>
      <p:pic>
        <p:nvPicPr>
          <p:cNvPr id="1026" name="Picture 2" descr="C:\Users\LorhanSSD\Dropbox\Master_Thesis\presentation_masters_chen\Zwischenvortrag\IMG_20200708_132620.jpg"/>
          <p:cNvPicPr>
            <a:picLocks noChangeAspect="1" noChangeArrowheads="1"/>
          </p:cNvPicPr>
          <p:nvPr/>
        </p:nvPicPr>
        <p:blipFill rotWithShape="1">
          <a:blip r:embed="rId3">
            <a:extLst>
              <a:ext uri="{28A0092B-C50C-407E-A947-70E740481C1C}">
                <a14:useLocalDpi xmlns:a14="http://schemas.microsoft.com/office/drawing/2010/main" val="0"/>
              </a:ext>
            </a:extLst>
          </a:blip>
          <a:srcRect t="19269" r="29411" b="45830"/>
          <a:stretch/>
        </p:blipFill>
        <p:spPr bwMode="auto">
          <a:xfrm>
            <a:off x="1" y="0"/>
            <a:ext cx="12192000" cy="4521086"/>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7" name="Straight Connector 6"/>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4142975809"/>
      </p:ext>
    </p:extLst>
  </p:cSld>
  <p:clrMapOvr>
    <a:masterClrMapping/>
  </p:clrMapOvr>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3"/>
          </p:nvPr>
        </p:nvSpPr>
        <p:spPr/>
        <p:txBody>
          <a:bodyPr/>
          <a:lstStyle/>
          <a:p>
            <a:r>
              <a:rPr lang="de-DE" dirty="0" smtClean="0"/>
              <a:t>Motivation and Tasks</a:t>
            </a:r>
            <a:endParaRPr lang="de-DE" dirty="0"/>
          </a:p>
          <a:p>
            <a:endParaRPr lang="de-DE" dirty="0" smtClean="0"/>
          </a:p>
          <a:p>
            <a:r>
              <a:rPr lang="de-DE" dirty="0" smtClean="0"/>
              <a:t>Theory </a:t>
            </a:r>
            <a:r>
              <a:rPr lang="de-DE" dirty="0"/>
              <a:t>Review</a:t>
            </a:r>
          </a:p>
          <a:p>
            <a:endParaRPr lang="de-DE" dirty="0" smtClean="0"/>
          </a:p>
          <a:p>
            <a:r>
              <a:rPr lang="de-DE" dirty="0" smtClean="0"/>
              <a:t>Concept</a:t>
            </a:r>
            <a:endParaRPr lang="de-DE" dirty="0"/>
          </a:p>
          <a:p>
            <a:endParaRPr lang="de-DE" dirty="0" smtClean="0"/>
          </a:p>
          <a:p>
            <a:r>
              <a:rPr lang="de-DE" dirty="0" smtClean="0"/>
              <a:t>Current </a:t>
            </a:r>
            <a:r>
              <a:rPr lang="de-DE" dirty="0"/>
              <a:t>Status</a:t>
            </a:r>
          </a:p>
          <a:p>
            <a:endParaRPr lang="de-DE" dirty="0" smtClean="0"/>
          </a:p>
          <a:p>
            <a:r>
              <a:rPr lang="de-DE" dirty="0" smtClean="0"/>
              <a:t>Progress </a:t>
            </a:r>
            <a:r>
              <a:rPr lang="de-DE" dirty="0"/>
              <a:t>Overview</a:t>
            </a:r>
          </a:p>
          <a:p>
            <a:endParaRPr lang="de-DE" dirty="0"/>
          </a:p>
        </p:txBody>
      </p:sp>
      <p:sp>
        <p:nvSpPr>
          <p:cNvPr id="5" name="Inhaltsplatzhalter 4"/>
          <p:cNvSpPr>
            <a:spLocks noGrp="1"/>
          </p:cNvSpPr>
          <p:nvPr>
            <p:ph idx="1"/>
          </p:nvPr>
        </p:nvSpPr>
        <p:spPr/>
        <p:txBody>
          <a:bodyPr/>
          <a:lstStyle/>
          <a:p>
            <a:endParaRPr lang="de-DE" dirty="0"/>
          </a:p>
        </p:txBody>
      </p:sp>
      <p:sp>
        <p:nvSpPr>
          <p:cNvPr id="4" name="Titel 3"/>
          <p:cNvSpPr>
            <a:spLocks noGrp="1"/>
          </p:cNvSpPr>
          <p:nvPr>
            <p:ph type="title"/>
          </p:nvPr>
        </p:nvSpPr>
        <p:spPr/>
        <p:txBody>
          <a:bodyPr/>
          <a:lstStyle/>
          <a:p>
            <a:r>
              <a:rPr lang="de-DE" dirty="0" smtClean="0"/>
              <a:t>Contents</a:t>
            </a:r>
            <a:endParaRPr lang="de-DE" dirty="0"/>
          </a:p>
        </p:txBody>
      </p:sp>
      <p:sp>
        <p:nvSpPr>
          <p:cNvPr id="7" name="TextBox 6"/>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a:t>
            </a:r>
            <a:r>
              <a:rPr lang="en-US" sz="900" dirty="0" smtClean="0">
                <a:solidFill>
                  <a:schemeClr val="tx2"/>
                </a:solidFill>
              </a:rPr>
              <a:t>Machinery | 03.05.2022</a:t>
            </a:r>
          </a:p>
          <a:p>
            <a:r>
              <a:rPr lang="en-US" sz="900" dirty="0" err="1" smtClean="0">
                <a:solidFill>
                  <a:schemeClr val="tx2"/>
                </a:solidFill>
              </a:rPr>
              <a:t>Institut</a:t>
            </a:r>
            <a:r>
              <a:rPr lang="en-US" sz="900" dirty="0" smtClean="0">
                <a:solidFill>
                  <a:schemeClr val="tx2"/>
                </a:solidFill>
              </a:rPr>
              <a:t> </a:t>
            </a:r>
            <a:r>
              <a:rPr lang="en-US" sz="900" dirty="0" err="1" smtClean="0">
                <a:solidFill>
                  <a:schemeClr val="tx2"/>
                </a:solidFill>
              </a:rPr>
              <a:t>für</a:t>
            </a:r>
            <a:r>
              <a:rPr lang="en-US" sz="900" dirty="0" smtClean="0">
                <a:solidFill>
                  <a:schemeClr val="tx2"/>
                </a:solidFill>
              </a:rPr>
              <a:t> Mensch-</a:t>
            </a:r>
            <a:r>
              <a:rPr lang="en-US" sz="900" dirty="0" err="1" smtClean="0">
                <a:solidFill>
                  <a:schemeClr val="tx2"/>
                </a:solidFill>
              </a:rPr>
              <a:t>Maschine</a:t>
            </a:r>
            <a:r>
              <a:rPr lang="en-US" sz="900" dirty="0" smtClean="0">
                <a:solidFill>
                  <a:schemeClr val="tx2"/>
                </a:solidFill>
              </a:rPr>
              <a:t>-</a:t>
            </a:r>
            <a:r>
              <a:rPr lang="en-US" sz="900" dirty="0" err="1" smtClean="0">
                <a:solidFill>
                  <a:schemeClr val="tx2"/>
                </a:solidFill>
              </a:rPr>
              <a:t>Interaktion</a:t>
            </a:r>
            <a:r>
              <a:rPr lang="en-US" sz="900" dirty="0" smtClean="0">
                <a:solidFill>
                  <a:schemeClr val="tx2"/>
                </a:solidFill>
              </a:rPr>
              <a:t> | www.mmi.rwth-aachen.de</a:t>
            </a:r>
          </a:p>
          <a:p>
            <a:r>
              <a:rPr lang="en-US" sz="900" dirty="0" smtClean="0">
                <a:solidFill>
                  <a:schemeClr val="tx2"/>
                </a:solidFill>
              </a:rPr>
              <a:t>Victor </a:t>
            </a:r>
            <a:r>
              <a:rPr lang="en-US" sz="900" dirty="0" err="1" smtClean="0">
                <a:solidFill>
                  <a:schemeClr val="tx2"/>
                </a:solidFill>
              </a:rPr>
              <a:t>Lorhan</a:t>
            </a:r>
            <a:r>
              <a:rPr lang="en-US" sz="900" dirty="0" smtClean="0">
                <a:solidFill>
                  <a:schemeClr val="tx2"/>
                </a:solidFill>
              </a:rPr>
              <a:t> </a:t>
            </a:r>
            <a:r>
              <a:rPr lang="en-US" sz="900" dirty="0" err="1" smtClean="0">
                <a:solidFill>
                  <a:schemeClr val="tx2"/>
                </a:solidFill>
              </a:rPr>
              <a:t>Loiola</a:t>
            </a:r>
            <a:r>
              <a:rPr lang="en-US" sz="900" dirty="0" smtClean="0">
                <a:solidFill>
                  <a:schemeClr val="tx2"/>
                </a:solidFill>
              </a:rPr>
              <a:t> Costa | lorhan.costa@rwth-aachen.de</a:t>
            </a:r>
          </a:p>
        </p:txBody>
      </p:sp>
      <p:pic>
        <p:nvPicPr>
          <p:cNvPr id="8" name="Picture 7"/>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Straight Connector 8"/>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194060958"/>
      </p:ext>
    </p:extLst>
  </p:cSld>
  <p:clrMapOvr>
    <a:masterClrMapping/>
  </p:clrMapOvr>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3"/>
          </p:nvPr>
        </p:nvSpPr>
        <p:spPr/>
        <p:txBody>
          <a:bodyPr/>
          <a:lstStyle/>
          <a:p>
            <a:r>
              <a:rPr lang="de-DE" dirty="0" smtClean="0"/>
              <a:t>Condition monitoring</a:t>
            </a:r>
          </a:p>
          <a:p>
            <a:pPr lvl="1"/>
            <a:r>
              <a:rPr lang="de-DE" dirty="0" smtClean="0"/>
              <a:t>Optimization of maintenance schedules</a:t>
            </a:r>
          </a:p>
          <a:p>
            <a:pPr lvl="1"/>
            <a:r>
              <a:rPr lang="de-DE" dirty="0" smtClean="0"/>
              <a:t>Reduced maintenance costs</a:t>
            </a:r>
          </a:p>
          <a:p>
            <a:pPr lvl="1"/>
            <a:r>
              <a:rPr lang="de-DE" dirty="0" smtClean="0"/>
              <a:t>Reduction of unscheduled machine stops</a:t>
            </a:r>
          </a:p>
          <a:p>
            <a:pPr marL="215900" lvl="1" indent="0">
              <a:buNone/>
            </a:pPr>
            <a:endParaRPr lang="de-DE" dirty="0" smtClean="0"/>
          </a:p>
          <a:p>
            <a:r>
              <a:rPr lang="de-DE" dirty="0" smtClean="0"/>
              <a:t>IoT</a:t>
            </a:r>
          </a:p>
          <a:p>
            <a:pPr lvl="1"/>
            <a:r>
              <a:rPr lang="de-DE" dirty="0" smtClean="0"/>
              <a:t>Sensor networks</a:t>
            </a:r>
          </a:p>
          <a:p>
            <a:pPr lvl="2"/>
            <a:r>
              <a:rPr lang="de-DE" dirty="0" smtClean="0"/>
              <a:t>Data generation, transmission and storage</a:t>
            </a:r>
          </a:p>
          <a:p>
            <a:pPr lvl="1"/>
            <a:r>
              <a:rPr lang="de-DE" dirty="0" smtClean="0"/>
              <a:t>Integration </a:t>
            </a:r>
            <a:r>
              <a:rPr lang="de-DE" dirty="0"/>
              <a:t>with cloud </a:t>
            </a:r>
            <a:r>
              <a:rPr lang="de-DE" dirty="0" smtClean="0"/>
              <a:t>infrastructure</a:t>
            </a:r>
          </a:p>
          <a:p>
            <a:endParaRPr lang="de-DE" dirty="0"/>
          </a:p>
          <a:p>
            <a:r>
              <a:rPr lang="de-DE" dirty="0" smtClean="0"/>
              <a:t>Edge computing</a:t>
            </a:r>
          </a:p>
          <a:p>
            <a:pPr lvl="1"/>
            <a:r>
              <a:rPr lang="de-DE" dirty="0" smtClean="0"/>
              <a:t>Descentralized</a:t>
            </a:r>
          </a:p>
          <a:p>
            <a:pPr lvl="1"/>
            <a:r>
              <a:rPr lang="de-DE" dirty="0" smtClean="0"/>
              <a:t>Efficient use of resources (energy, bandwidth, time...)</a:t>
            </a:r>
            <a:endParaRPr lang="de-DE" dirty="0"/>
          </a:p>
          <a:p>
            <a:pPr lvl="1"/>
            <a:endParaRPr lang="de-DE" dirty="0" smtClean="0"/>
          </a:p>
          <a:p>
            <a:endParaRPr lang="de-DE" dirty="0"/>
          </a:p>
        </p:txBody>
      </p:sp>
      <p:sp>
        <p:nvSpPr>
          <p:cNvPr id="5" name="Inhaltsplatzhalter 4"/>
          <p:cNvSpPr>
            <a:spLocks noGrp="1"/>
          </p:cNvSpPr>
          <p:nvPr>
            <p:ph idx="1"/>
          </p:nvPr>
        </p:nvSpPr>
        <p:spPr/>
        <p:txBody>
          <a:bodyPr/>
          <a:lstStyle/>
          <a:p>
            <a:r>
              <a:rPr lang="de-DE" dirty="0" smtClean="0"/>
              <a:t>Intelligent Vibration Monitoring</a:t>
            </a:r>
            <a:endParaRPr lang="de-DE" dirty="0"/>
          </a:p>
        </p:txBody>
      </p:sp>
      <p:sp>
        <p:nvSpPr>
          <p:cNvPr id="4" name="Titel 3"/>
          <p:cNvSpPr>
            <a:spLocks noGrp="1"/>
          </p:cNvSpPr>
          <p:nvPr>
            <p:ph type="title"/>
          </p:nvPr>
        </p:nvSpPr>
        <p:spPr/>
        <p:txBody>
          <a:bodyPr/>
          <a:lstStyle/>
          <a:p>
            <a:r>
              <a:rPr lang="de-DE" dirty="0" smtClean="0"/>
              <a:t>Motivation and Tasks</a:t>
            </a:r>
            <a:endParaRPr lang="de-DE" dirty="0"/>
          </a:p>
        </p:txBody>
      </p:sp>
      <p:pic>
        <p:nvPicPr>
          <p:cNvPr id="1027" name="Picture 3"/>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251414" y="1025985"/>
            <a:ext cx="4775630" cy="3886629"/>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7" name="TextBox 6"/>
          <p:cNvSpPr txBox="1"/>
          <p:nvPr/>
        </p:nvSpPr>
        <p:spPr>
          <a:xfrm>
            <a:off x="6251414" y="4920363"/>
            <a:ext cx="3820333" cy="307777"/>
          </a:xfrm>
          <a:prstGeom prst="rect">
            <a:avLst/>
          </a:prstGeom>
          <a:noFill/>
        </p:spPr>
        <p:txBody>
          <a:bodyPr wrap="square" rtlCol="0">
            <a:spAutoFit/>
          </a:bodyPr>
          <a:lstStyle/>
          <a:p>
            <a:r>
              <a:rPr lang="de-DE" sz="1400" i="1" dirty="0" smtClean="0"/>
              <a:t>Source: DELTA Systems</a:t>
            </a:r>
            <a:endParaRPr lang="de-DE" sz="1400" i="1" dirty="0"/>
          </a:p>
        </p:txBody>
      </p:sp>
      <p:sp>
        <p:nvSpPr>
          <p:cNvPr id="9" name="TextBox 8"/>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a:t>
            </a:r>
            <a:r>
              <a:rPr lang="en-US" sz="900" dirty="0" smtClean="0">
                <a:solidFill>
                  <a:schemeClr val="tx2"/>
                </a:solidFill>
              </a:rPr>
              <a:t>Machinery | </a:t>
            </a:r>
            <a:r>
              <a:rPr lang="en-US" sz="900" dirty="0">
                <a:solidFill>
                  <a:schemeClr val="tx2"/>
                </a:solidFill>
              </a:rPr>
              <a:t>03.05.2022</a:t>
            </a:r>
            <a:endParaRPr lang="en-US" sz="900" dirty="0" smtClean="0">
              <a:solidFill>
                <a:schemeClr val="tx2"/>
              </a:solidFill>
            </a:endParaRPr>
          </a:p>
          <a:p>
            <a:r>
              <a:rPr lang="en-US" sz="900" dirty="0" err="1" smtClean="0">
                <a:solidFill>
                  <a:schemeClr val="tx2"/>
                </a:solidFill>
              </a:rPr>
              <a:t>Institut</a:t>
            </a:r>
            <a:r>
              <a:rPr lang="en-US" sz="900" dirty="0" smtClean="0">
                <a:solidFill>
                  <a:schemeClr val="tx2"/>
                </a:solidFill>
              </a:rPr>
              <a:t> </a:t>
            </a:r>
            <a:r>
              <a:rPr lang="en-US" sz="900" dirty="0" err="1" smtClean="0">
                <a:solidFill>
                  <a:schemeClr val="tx2"/>
                </a:solidFill>
              </a:rPr>
              <a:t>für</a:t>
            </a:r>
            <a:r>
              <a:rPr lang="en-US" sz="900" dirty="0" smtClean="0">
                <a:solidFill>
                  <a:schemeClr val="tx2"/>
                </a:solidFill>
              </a:rPr>
              <a:t> Mensch-</a:t>
            </a:r>
            <a:r>
              <a:rPr lang="en-US" sz="900" dirty="0" err="1" smtClean="0">
                <a:solidFill>
                  <a:schemeClr val="tx2"/>
                </a:solidFill>
              </a:rPr>
              <a:t>Maschine</a:t>
            </a:r>
            <a:r>
              <a:rPr lang="en-US" sz="900" dirty="0" smtClean="0">
                <a:solidFill>
                  <a:schemeClr val="tx2"/>
                </a:solidFill>
              </a:rPr>
              <a:t>-</a:t>
            </a:r>
            <a:r>
              <a:rPr lang="en-US" sz="900" dirty="0" err="1" smtClean="0">
                <a:solidFill>
                  <a:schemeClr val="tx2"/>
                </a:solidFill>
              </a:rPr>
              <a:t>Interaktion</a:t>
            </a:r>
            <a:r>
              <a:rPr lang="en-US" sz="900" dirty="0" smtClean="0">
                <a:solidFill>
                  <a:schemeClr val="tx2"/>
                </a:solidFill>
              </a:rPr>
              <a:t> | www.mmi.rwth-aachen.de</a:t>
            </a:r>
          </a:p>
          <a:p>
            <a:r>
              <a:rPr lang="en-US" sz="900" dirty="0" smtClean="0">
                <a:solidFill>
                  <a:schemeClr val="tx2"/>
                </a:solidFill>
              </a:rPr>
              <a:t>Victor </a:t>
            </a:r>
            <a:r>
              <a:rPr lang="en-US" sz="900" dirty="0" err="1" smtClean="0">
                <a:solidFill>
                  <a:schemeClr val="tx2"/>
                </a:solidFill>
              </a:rPr>
              <a:t>Lorhan</a:t>
            </a:r>
            <a:r>
              <a:rPr lang="en-US" sz="900" dirty="0" smtClean="0">
                <a:solidFill>
                  <a:schemeClr val="tx2"/>
                </a:solidFill>
              </a:rPr>
              <a:t> </a:t>
            </a:r>
            <a:r>
              <a:rPr lang="en-US" sz="900" dirty="0" err="1" smtClean="0">
                <a:solidFill>
                  <a:schemeClr val="tx2"/>
                </a:solidFill>
              </a:rPr>
              <a:t>Loiola</a:t>
            </a:r>
            <a:r>
              <a:rPr lang="en-US" sz="900" dirty="0" smtClean="0">
                <a:solidFill>
                  <a:schemeClr val="tx2"/>
                </a:solidFill>
              </a:rPr>
              <a:t> Costa | lorhan.costa@rwth-aachen.de</a:t>
            </a:r>
          </a:p>
        </p:txBody>
      </p:sp>
      <p:sp>
        <p:nvSpPr>
          <p:cNvPr id="10" name="Oval 9"/>
          <p:cNvSpPr/>
          <p:nvPr/>
        </p:nvSpPr>
        <p:spPr>
          <a:xfrm>
            <a:off x="8018003" y="2010169"/>
            <a:ext cx="1186453" cy="1027755"/>
          </a:xfrm>
          <a:prstGeom prst="ellipse">
            <a:avLst/>
          </a:prstGeom>
          <a:noFill/>
          <a:ln w="38100">
            <a:solidFill>
              <a:srgbClr val="00206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de-DE"/>
          </a:p>
        </p:txBody>
      </p:sp>
      <p:pic>
        <p:nvPicPr>
          <p:cNvPr id="11" name="Picture 10"/>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2" name="Straight Connector 11"/>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79090193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grpId="0" nodeType="clickEffect">
                                  <p:stCondLst>
                                    <p:cond delay="0"/>
                                  </p:stCondLst>
                                  <p:childTnLst>
                                    <p:set>
                                      <p:cBhvr>
                                        <p:cTn id="6" dur="1" fill="hold">
                                          <p:stCondLst>
                                            <p:cond delay="0"/>
                                          </p:stCondLst>
                                        </p:cTn>
                                        <p:tgtEl>
                                          <p:spTgt spid="10"/>
                                        </p:tgtEl>
                                        <p:attrNameLst>
                                          <p:attrName>style.visibility</p:attrName>
                                        </p:attrNameLst>
                                      </p:cBhvr>
                                      <p:to>
                                        <p:strVal val="visible"/>
                                      </p:to>
                                    </p:set>
                                    <p:animEffect transition="in" filter="fade">
                                      <p:cBhvr>
                                        <p:cTn id="7" dur="500"/>
                                        <p:tgtEl>
                                          <p:spTgt spid="10"/>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10"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Textplatzhalter 5"/>
          <p:cNvSpPr>
            <a:spLocks noGrp="1"/>
          </p:cNvSpPr>
          <p:nvPr>
            <p:ph type="body" sz="quarter" idx="13"/>
          </p:nvPr>
        </p:nvSpPr>
        <p:spPr>
          <a:xfrm>
            <a:off x="360000" y="1570500"/>
            <a:ext cx="4888275" cy="4182600"/>
          </a:xfrm>
        </p:spPr>
        <p:txBody>
          <a:bodyPr/>
          <a:lstStyle/>
          <a:p>
            <a:r>
              <a:rPr lang="de-DE" dirty="0" smtClean="0"/>
              <a:t>Wireless sensor systems</a:t>
            </a:r>
          </a:p>
          <a:p>
            <a:pPr lvl="1"/>
            <a:r>
              <a:rPr lang="de-DE" dirty="0" smtClean="0"/>
              <a:t>Battery powered</a:t>
            </a:r>
          </a:p>
          <a:p>
            <a:pPr lvl="1"/>
            <a:r>
              <a:rPr lang="de-DE" dirty="0" smtClean="0"/>
              <a:t>Radio communication</a:t>
            </a:r>
          </a:p>
          <a:p>
            <a:endParaRPr lang="de-DE" dirty="0" smtClean="0"/>
          </a:p>
          <a:p>
            <a:r>
              <a:rPr lang="de-DE" dirty="0" smtClean="0"/>
              <a:t>Development</a:t>
            </a:r>
          </a:p>
          <a:p>
            <a:pPr lvl="1"/>
            <a:r>
              <a:rPr lang="de-DE" dirty="0" smtClean="0"/>
              <a:t>Hardware</a:t>
            </a:r>
          </a:p>
          <a:p>
            <a:pPr lvl="2"/>
            <a:r>
              <a:rPr lang="de-DE" dirty="0" smtClean="0"/>
              <a:t>electronics, mechanics</a:t>
            </a:r>
          </a:p>
          <a:p>
            <a:pPr lvl="1"/>
            <a:r>
              <a:rPr lang="de-DE" dirty="0" smtClean="0"/>
              <a:t> Firmware</a:t>
            </a:r>
          </a:p>
          <a:p>
            <a:pPr lvl="2"/>
            <a:r>
              <a:rPr lang="de-DE" dirty="0"/>
              <a:t>m</a:t>
            </a:r>
            <a:r>
              <a:rPr lang="de-DE" dirty="0" smtClean="0"/>
              <a:t>icrocontroller systems, embedded Linux</a:t>
            </a:r>
          </a:p>
          <a:p>
            <a:pPr lvl="1"/>
            <a:r>
              <a:rPr lang="de-DE" dirty="0" smtClean="0"/>
              <a:t>Software</a:t>
            </a:r>
          </a:p>
          <a:p>
            <a:pPr lvl="2"/>
            <a:r>
              <a:rPr lang="de-DE" dirty="0" smtClean="0"/>
              <a:t>GUI‘s, data analysis, database &amp; cloud connectivity...</a:t>
            </a:r>
          </a:p>
          <a:p>
            <a:endParaRPr lang="de-DE" dirty="0"/>
          </a:p>
        </p:txBody>
      </p:sp>
      <p:sp>
        <p:nvSpPr>
          <p:cNvPr id="5" name="Inhaltsplatzhalter 4"/>
          <p:cNvSpPr>
            <a:spLocks noGrp="1"/>
          </p:cNvSpPr>
          <p:nvPr>
            <p:ph idx="1"/>
          </p:nvPr>
        </p:nvSpPr>
        <p:spPr/>
        <p:txBody>
          <a:bodyPr/>
          <a:lstStyle/>
          <a:p>
            <a:r>
              <a:rPr lang="de-DE" dirty="0" smtClean="0"/>
              <a:t>DELTA Systems GbR</a:t>
            </a:r>
            <a:endParaRPr lang="de-DE" dirty="0"/>
          </a:p>
        </p:txBody>
      </p:sp>
      <p:sp>
        <p:nvSpPr>
          <p:cNvPr id="4" name="Titel 3"/>
          <p:cNvSpPr>
            <a:spLocks noGrp="1"/>
          </p:cNvSpPr>
          <p:nvPr>
            <p:ph type="title"/>
          </p:nvPr>
        </p:nvSpPr>
        <p:spPr/>
        <p:txBody>
          <a:bodyPr/>
          <a:lstStyle/>
          <a:p>
            <a:r>
              <a:rPr lang="de-DE" dirty="0"/>
              <a:t>Motivation and Tasks</a:t>
            </a:r>
          </a:p>
        </p:txBody>
      </p:sp>
      <p:sp>
        <p:nvSpPr>
          <p:cNvPr id="7" name="TextBox 6"/>
          <p:cNvSpPr txBox="1"/>
          <p:nvPr/>
        </p:nvSpPr>
        <p:spPr>
          <a:xfrm>
            <a:off x="6251414" y="4920363"/>
            <a:ext cx="3820333" cy="307777"/>
          </a:xfrm>
          <a:prstGeom prst="rect">
            <a:avLst/>
          </a:prstGeom>
          <a:noFill/>
        </p:spPr>
        <p:txBody>
          <a:bodyPr wrap="square" rtlCol="0">
            <a:spAutoFit/>
          </a:bodyPr>
          <a:lstStyle/>
          <a:p>
            <a:r>
              <a:rPr lang="de-DE" sz="1400" i="1" dirty="0" smtClean="0"/>
              <a:t>Source: DELTA Systems</a:t>
            </a:r>
            <a:endParaRPr lang="de-DE" sz="1400" i="1" dirty="0"/>
          </a:p>
        </p:txBody>
      </p:sp>
      <p:sp>
        <p:nvSpPr>
          <p:cNvPr id="9" name="TextBox 8"/>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a:t>
            </a:r>
            <a:r>
              <a:rPr lang="en-US" sz="900" dirty="0" smtClean="0">
                <a:solidFill>
                  <a:schemeClr val="tx2"/>
                </a:solidFill>
              </a:rPr>
              <a:t>Machinery | </a:t>
            </a:r>
            <a:r>
              <a:rPr lang="en-US" sz="900" dirty="0">
                <a:solidFill>
                  <a:schemeClr val="tx2"/>
                </a:solidFill>
              </a:rPr>
              <a:t>03.05.2022</a:t>
            </a:r>
            <a:endParaRPr lang="en-US" sz="900" dirty="0" smtClean="0">
              <a:solidFill>
                <a:schemeClr val="tx2"/>
              </a:solidFill>
            </a:endParaRPr>
          </a:p>
          <a:p>
            <a:r>
              <a:rPr lang="en-US" sz="900" dirty="0" err="1" smtClean="0">
                <a:solidFill>
                  <a:schemeClr val="tx2"/>
                </a:solidFill>
              </a:rPr>
              <a:t>Institut</a:t>
            </a:r>
            <a:r>
              <a:rPr lang="en-US" sz="900" dirty="0" smtClean="0">
                <a:solidFill>
                  <a:schemeClr val="tx2"/>
                </a:solidFill>
              </a:rPr>
              <a:t> </a:t>
            </a:r>
            <a:r>
              <a:rPr lang="en-US" sz="900" dirty="0" err="1" smtClean="0">
                <a:solidFill>
                  <a:schemeClr val="tx2"/>
                </a:solidFill>
              </a:rPr>
              <a:t>für</a:t>
            </a:r>
            <a:r>
              <a:rPr lang="en-US" sz="900" dirty="0" smtClean="0">
                <a:solidFill>
                  <a:schemeClr val="tx2"/>
                </a:solidFill>
              </a:rPr>
              <a:t> Mensch-</a:t>
            </a:r>
            <a:r>
              <a:rPr lang="en-US" sz="900" dirty="0" err="1" smtClean="0">
                <a:solidFill>
                  <a:schemeClr val="tx2"/>
                </a:solidFill>
              </a:rPr>
              <a:t>Maschine</a:t>
            </a:r>
            <a:r>
              <a:rPr lang="en-US" sz="900" dirty="0" smtClean="0">
                <a:solidFill>
                  <a:schemeClr val="tx2"/>
                </a:solidFill>
              </a:rPr>
              <a:t>-</a:t>
            </a:r>
            <a:r>
              <a:rPr lang="en-US" sz="900" dirty="0" err="1" smtClean="0">
                <a:solidFill>
                  <a:schemeClr val="tx2"/>
                </a:solidFill>
              </a:rPr>
              <a:t>Interaktion</a:t>
            </a:r>
            <a:r>
              <a:rPr lang="en-US" sz="900" dirty="0" smtClean="0">
                <a:solidFill>
                  <a:schemeClr val="tx2"/>
                </a:solidFill>
              </a:rPr>
              <a:t> | www.mmi.rwth-aachen.de</a:t>
            </a:r>
          </a:p>
          <a:p>
            <a:r>
              <a:rPr lang="en-US" sz="900" dirty="0" smtClean="0">
                <a:solidFill>
                  <a:schemeClr val="tx2"/>
                </a:solidFill>
              </a:rPr>
              <a:t>Victor </a:t>
            </a:r>
            <a:r>
              <a:rPr lang="en-US" sz="900" dirty="0" err="1" smtClean="0">
                <a:solidFill>
                  <a:schemeClr val="tx2"/>
                </a:solidFill>
              </a:rPr>
              <a:t>Lorhan</a:t>
            </a:r>
            <a:r>
              <a:rPr lang="en-US" sz="900" dirty="0" smtClean="0">
                <a:solidFill>
                  <a:schemeClr val="tx2"/>
                </a:solidFill>
              </a:rPr>
              <a:t> </a:t>
            </a:r>
            <a:r>
              <a:rPr lang="en-US" sz="900" dirty="0" err="1" smtClean="0">
                <a:solidFill>
                  <a:schemeClr val="tx2"/>
                </a:solidFill>
              </a:rPr>
              <a:t>Loiola</a:t>
            </a:r>
            <a:r>
              <a:rPr lang="en-US" sz="900" dirty="0" smtClean="0">
                <a:solidFill>
                  <a:schemeClr val="tx2"/>
                </a:solidFill>
              </a:rPr>
              <a:t> Costa | lorhan.costa@rwth-aachen.de</a:t>
            </a:r>
          </a:p>
        </p:txBody>
      </p:sp>
      <p:pic>
        <p:nvPicPr>
          <p:cNvPr id="1026" name="Picture 2"/>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5482856" y="952926"/>
            <a:ext cx="5931479" cy="3967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8" name="Picture 7"/>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 name="Straight Connector 9"/>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67300992"/>
      </p:ext>
    </p:extLst>
  </p:cSld>
  <p:clrMapOvr>
    <a:masterClrMapping/>
  </p:clrMapOvr>
  <p:timing>
    <p:tnLst>
      <p:par>
        <p:cT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smtClean="0"/>
              <a:t>Technology Stack</a:t>
            </a:r>
            <a:endParaRPr lang="de-DE" dirty="0"/>
          </a:p>
        </p:txBody>
      </p:sp>
      <p:sp>
        <p:nvSpPr>
          <p:cNvPr id="4" name="Titel 3"/>
          <p:cNvSpPr>
            <a:spLocks noGrp="1"/>
          </p:cNvSpPr>
          <p:nvPr>
            <p:ph type="title"/>
          </p:nvPr>
        </p:nvSpPr>
        <p:spPr/>
        <p:txBody>
          <a:bodyPr/>
          <a:lstStyle/>
          <a:p>
            <a:r>
              <a:rPr lang="de-DE" dirty="0" smtClean="0"/>
              <a:t>Concept</a:t>
            </a:r>
            <a:endParaRPr lang="de-DE" dirty="0"/>
          </a:p>
        </p:txBody>
      </p:sp>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350" y="2708525"/>
            <a:ext cx="1306512" cy="1306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05876" y="2779713"/>
            <a:ext cx="2008188" cy="1301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19899" y="3000375"/>
            <a:ext cx="1517650" cy="1081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Left-Right Arrow 2"/>
          <p:cNvSpPr/>
          <p:nvPr/>
        </p:nvSpPr>
        <p:spPr>
          <a:xfrm>
            <a:off x="6755980" y="2879226"/>
            <a:ext cx="2312450" cy="1062763"/>
          </a:xfrm>
          <a:prstGeom prst="leftRightArrow">
            <a:avLst>
              <a:gd name="adj1" fmla="val 69232"/>
              <a:gd name="adj2" fmla="val 315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Custom protocol over radio</a:t>
            </a:r>
          </a:p>
        </p:txBody>
      </p:sp>
      <p:sp>
        <p:nvSpPr>
          <p:cNvPr id="12" name="Left-Right Arrow 11"/>
          <p:cNvSpPr/>
          <p:nvPr/>
        </p:nvSpPr>
        <p:spPr>
          <a:xfrm>
            <a:off x="2293426" y="2899206"/>
            <a:ext cx="2312450" cy="1062763"/>
          </a:xfrm>
          <a:prstGeom prst="leftRightArrow">
            <a:avLst>
              <a:gd name="adj1" fmla="val 69232"/>
              <a:gd name="adj2" fmla="val 315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RDC/Rest/Web</a:t>
            </a:r>
          </a:p>
          <a:p>
            <a:pPr algn="ctr"/>
            <a:r>
              <a:rPr lang="de-DE" dirty="0" smtClean="0"/>
              <a:t>(TCP/IP)</a:t>
            </a:r>
          </a:p>
        </p:txBody>
      </p:sp>
      <p:sp>
        <p:nvSpPr>
          <p:cNvPr id="7" name="Down Arrow Callout 6"/>
          <p:cNvSpPr/>
          <p:nvPr/>
        </p:nvSpPr>
        <p:spPr>
          <a:xfrm>
            <a:off x="4865158" y="1783393"/>
            <a:ext cx="1773244" cy="996320"/>
          </a:xfrm>
          <a:prstGeom prst="downArrowCallout">
            <a:avLst>
              <a:gd name="adj1" fmla="val 21966"/>
              <a:gd name="adj2" fmla="val 28792"/>
              <a:gd name="adj3" fmla="val 16656"/>
              <a:gd name="adj4" fmla="val 71045"/>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smtClean="0"/>
              <a:t>Linux</a:t>
            </a:r>
          </a:p>
          <a:p>
            <a:pPr marL="285750" indent="-285750">
              <a:buFontTx/>
              <a:buChar char="-"/>
            </a:pPr>
            <a:r>
              <a:rPr lang="de-DE" sz="1400" dirty="0" smtClean="0"/>
              <a:t>Python</a:t>
            </a:r>
          </a:p>
          <a:p>
            <a:pPr marL="285750" indent="-285750">
              <a:buFontTx/>
              <a:buChar char="-"/>
            </a:pPr>
            <a:r>
              <a:rPr lang="de-DE" sz="1400" dirty="0" smtClean="0"/>
              <a:t>SQLite DB</a:t>
            </a:r>
            <a:endParaRPr lang="de-DE" sz="1400" dirty="0"/>
          </a:p>
        </p:txBody>
      </p:sp>
      <p:sp>
        <p:nvSpPr>
          <p:cNvPr id="14" name="Down Arrow Callout 13"/>
          <p:cNvSpPr/>
          <p:nvPr/>
        </p:nvSpPr>
        <p:spPr>
          <a:xfrm>
            <a:off x="9068430" y="1783393"/>
            <a:ext cx="1773244" cy="996320"/>
          </a:xfrm>
          <a:prstGeom prst="downArrowCallout">
            <a:avLst>
              <a:gd name="adj1" fmla="val 21966"/>
              <a:gd name="adj2" fmla="val 28792"/>
              <a:gd name="adj3" fmla="val 16656"/>
              <a:gd name="adj4" fmla="val 71045"/>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smtClean="0"/>
              <a:t>uC</a:t>
            </a:r>
          </a:p>
          <a:p>
            <a:pPr marL="285750" indent="-285750">
              <a:buFontTx/>
              <a:buChar char="-"/>
            </a:pPr>
            <a:r>
              <a:rPr lang="de-DE" sz="1400" dirty="0" smtClean="0"/>
              <a:t>C language</a:t>
            </a:r>
          </a:p>
          <a:p>
            <a:pPr marL="285750" indent="-285750">
              <a:buFontTx/>
              <a:buChar char="-"/>
            </a:pPr>
            <a:r>
              <a:rPr lang="de-DE" sz="1400" dirty="0" smtClean="0"/>
              <a:t>Memory chips</a:t>
            </a:r>
            <a:endParaRPr lang="de-DE" sz="1400" dirty="0"/>
          </a:p>
        </p:txBody>
      </p:sp>
      <p:sp>
        <p:nvSpPr>
          <p:cNvPr id="15" name="Down Arrow Callout 14"/>
          <p:cNvSpPr/>
          <p:nvPr/>
        </p:nvSpPr>
        <p:spPr>
          <a:xfrm>
            <a:off x="238122" y="1641069"/>
            <a:ext cx="2905128" cy="996320"/>
          </a:xfrm>
          <a:prstGeom prst="downArrowCallout">
            <a:avLst>
              <a:gd name="adj1" fmla="val 21966"/>
              <a:gd name="adj2" fmla="val 28792"/>
              <a:gd name="adj3" fmla="val 16656"/>
              <a:gd name="adj4" fmla="val 71045"/>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smtClean="0"/>
              <a:t>Remote connection to gateway</a:t>
            </a:r>
          </a:p>
          <a:p>
            <a:pPr marL="285750" indent="-285750">
              <a:buFontTx/>
              <a:buChar char="-"/>
            </a:pPr>
            <a:r>
              <a:rPr lang="de-DE" sz="1400" dirty="0" smtClean="0"/>
              <a:t>DB Access</a:t>
            </a:r>
          </a:p>
          <a:p>
            <a:pPr marL="285750" indent="-285750">
              <a:buFontTx/>
              <a:buChar char="-"/>
            </a:pPr>
            <a:r>
              <a:rPr lang="de-DE" sz="1400" dirty="0" smtClean="0"/>
              <a:t>GUI Access</a:t>
            </a:r>
            <a:endParaRPr lang="de-DE" sz="1400" dirty="0"/>
          </a:p>
        </p:txBody>
      </p:sp>
      <p:sp>
        <p:nvSpPr>
          <p:cNvPr id="8" name="Right Arrow 7"/>
          <p:cNvSpPr/>
          <p:nvPr/>
        </p:nvSpPr>
        <p:spPr>
          <a:xfrm>
            <a:off x="460978" y="4655127"/>
            <a:ext cx="10380695" cy="1110883"/>
          </a:xfrm>
          <a:prstGeom prst="rightArrow">
            <a:avLst/>
          </a:prstGeom>
          <a:gradFill>
            <a:gsLst>
              <a:gs pos="0">
                <a:srgbClr val="000082"/>
              </a:gs>
              <a:gs pos="30000">
                <a:srgbClr val="66008F"/>
              </a:gs>
              <a:gs pos="64999">
                <a:srgbClr val="BA0066"/>
              </a:gs>
              <a:gs pos="89999">
                <a:srgbClr val="FF0000"/>
              </a:gs>
              <a:gs pos="100000">
                <a:srgbClr val="FF8200"/>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Closer to user                                                                                              Closer to source of data</a:t>
            </a:r>
            <a:endParaRPr lang="de-DE" dirty="0"/>
          </a:p>
        </p:txBody>
      </p:sp>
      <p:sp>
        <p:nvSpPr>
          <p:cNvPr id="9" name="Rectangle 8"/>
          <p:cNvSpPr/>
          <p:nvPr/>
        </p:nvSpPr>
        <p:spPr>
          <a:xfrm>
            <a:off x="4745812" y="2576945"/>
            <a:ext cx="6204317" cy="2199095"/>
          </a:xfrm>
          <a:prstGeom prst="rect">
            <a:avLst/>
          </a:prstGeom>
          <a:noFill/>
          <a:ln>
            <a:solidFill>
              <a:srgbClr val="FF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de-DE" dirty="0" smtClean="0">
              <a:solidFill>
                <a:srgbClr val="FF0000"/>
              </a:solidFill>
            </a:endParaRPr>
          </a:p>
          <a:p>
            <a:endParaRPr lang="de-DE" dirty="0">
              <a:solidFill>
                <a:srgbClr val="FF0000"/>
              </a:solidFill>
            </a:endParaRPr>
          </a:p>
          <a:p>
            <a:endParaRPr lang="de-DE" dirty="0" smtClean="0">
              <a:solidFill>
                <a:srgbClr val="FF0000"/>
              </a:solidFill>
            </a:endParaRPr>
          </a:p>
          <a:p>
            <a:endParaRPr lang="de-DE" dirty="0">
              <a:solidFill>
                <a:srgbClr val="FF0000"/>
              </a:solidFill>
            </a:endParaRPr>
          </a:p>
          <a:p>
            <a:endParaRPr lang="de-DE" dirty="0" smtClean="0">
              <a:solidFill>
                <a:srgbClr val="FF0000"/>
              </a:solidFill>
            </a:endParaRPr>
          </a:p>
          <a:p>
            <a:endParaRPr lang="de-DE" dirty="0">
              <a:solidFill>
                <a:srgbClr val="FF0000"/>
              </a:solidFill>
            </a:endParaRPr>
          </a:p>
          <a:p>
            <a:endParaRPr lang="de-DE" dirty="0" smtClean="0">
              <a:solidFill>
                <a:srgbClr val="FF0000"/>
              </a:solidFill>
            </a:endParaRPr>
          </a:p>
          <a:p>
            <a:r>
              <a:rPr lang="de-DE" dirty="0" smtClean="0">
                <a:solidFill>
                  <a:srgbClr val="FF0000"/>
                </a:solidFill>
              </a:rPr>
              <a:t>Edge computing units</a:t>
            </a:r>
            <a:endParaRPr lang="de-DE" dirty="0">
              <a:solidFill>
                <a:srgbClr val="FF0000"/>
              </a:solidFill>
            </a:endParaRPr>
          </a:p>
        </p:txBody>
      </p:sp>
      <p:sp>
        <p:nvSpPr>
          <p:cNvPr id="18" name="TextBox 17"/>
          <p:cNvSpPr txBox="1"/>
          <p:nvPr/>
        </p:nvSpPr>
        <p:spPr>
          <a:xfrm>
            <a:off x="4928936" y="4081463"/>
            <a:ext cx="2288024" cy="307777"/>
          </a:xfrm>
          <a:prstGeom prst="rect">
            <a:avLst/>
          </a:prstGeom>
          <a:noFill/>
        </p:spPr>
        <p:txBody>
          <a:bodyPr wrap="square" rtlCol="0">
            <a:spAutoFit/>
          </a:bodyPr>
          <a:lstStyle/>
          <a:p>
            <a:r>
              <a:rPr lang="de-DE" sz="1400" i="1" dirty="0" smtClean="0"/>
              <a:t>Source: DELTA Systems</a:t>
            </a:r>
            <a:endParaRPr lang="de-DE" sz="1400" i="1" dirty="0"/>
          </a:p>
        </p:txBody>
      </p:sp>
      <p:sp>
        <p:nvSpPr>
          <p:cNvPr id="19" name="TextBox 18"/>
          <p:cNvSpPr txBox="1"/>
          <p:nvPr/>
        </p:nvSpPr>
        <p:spPr>
          <a:xfrm>
            <a:off x="8811040" y="4030019"/>
            <a:ext cx="2288024" cy="307777"/>
          </a:xfrm>
          <a:prstGeom prst="rect">
            <a:avLst/>
          </a:prstGeom>
          <a:noFill/>
        </p:spPr>
        <p:txBody>
          <a:bodyPr wrap="square" rtlCol="0">
            <a:spAutoFit/>
          </a:bodyPr>
          <a:lstStyle/>
          <a:p>
            <a:r>
              <a:rPr lang="de-DE" sz="1400" i="1" dirty="0" smtClean="0"/>
              <a:t>Source: DELTA Systems</a:t>
            </a:r>
            <a:endParaRPr lang="de-DE" sz="1400" i="1" dirty="0"/>
          </a:p>
        </p:txBody>
      </p:sp>
      <p:sp>
        <p:nvSpPr>
          <p:cNvPr id="16" name="TextBox 15"/>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a:t>
            </a:r>
            <a:r>
              <a:rPr lang="en-US" sz="900" dirty="0" smtClean="0">
                <a:solidFill>
                  <a:schemeClr val="tx2"/>
                </a:solidFill>
              </a:rPr>
              <a:t>Machinery | </a:t>
            </a:r>
            <a:r>
              <a:rPr lang="en-US" sz="900" dirty="0">
                <a:solidFill>
                  <a:schemeClr val="tx2"/>
                </a:solidFill>
              </a:rPr>
              <a:t>03.05.2022</a:t>
            </a:r>
            <a:endParaRPr lang="en-US" sz="900" dirty="0" smtClean="0">
              <a:solidFill>
                <a:schemeClr val="tx2"/>
              </a:solidFill>
            </a:endParaRPr>
          </a:p>
          <a:p>
            <a:r>
              <a:rPr lang="en-US" sz="900" dirty="0" err="1" smtClean="0">
                <a:solidFill>
                  <a:schemeClr val="tx2"/>
                </a:solidFill>
              </a:rPr>
              <a:t>Institut</a:t>
            </a:r>
            <a:r>
              <a:rPr lang="en-US" sz="900" dirty="0" smtClean="0">
                <a:solidFill>
                  <a:schemeClr val="tx2"/>
                </a:solidFill>
              </a:rPr>
              <a:t> </a:t>
            </a:r>
            <a:r>
              <a:rPr lang="en-US" sz="900" dirty="0" err="1" smtClean="0">
                <a:solidFill>
                  <a:schemeClr val="tx2"/>
                </a:solidFill>
              </a:rPr>
              <a:t>für</a:t>
            </a:r>
            <a:r>
              <a:rPr lang="en-US" sz="900" dirty="0" smtClean="0">
                <a:solidFill>
                  <a:schemeClr val="tx2"/>
                </a:solidFill>
              </a:rPr>
              <a:t> Mensch-</a:t>
            </a:r>
            <a:r>
              <a:rPr lang="en-US" sz="900" dirty="0" err="1" smtClean="0">
                <a:solidFill>
                  <a:schemeClr val="tx2"/>
                </a:solidFill>
              </a:rPr>
              <a:t>Maschine</a:t>
            </a:r>
            <a:r>
              <a:rPr lang="en-US" sz="900" dirty="0" smtClean="0">
                <a:solidFill>
                  <a:schemeClr val="tx2"/>
                </a:solidFill>
              </a:rPr>
              <a:t>-</a:t>
            </a:r>
            <a:r>
              <a:rPr lang="en-US" sz="900" dirty="0" err="1" smtClean="0">
                <a:solidFill>
                  <a:schemeClr val="tx2"/>
                </a:solidFill>
              </a:rPr>
              <a:t>Interaktion</a:t>
            </a:r>
            <a:r>
              <a:rPr lang="en-US" sz="900" dirty="0" smtClean="0">
                <a:solidFill>
                  <a:schemeClr val="tx2"/>
                </a:solidFill>
              </a:rPr>
              <a:t> | www.mmi.rwth-aachen.de</a:t>
            </a:r>
          </a:p>
          <a:p>
            <a:r>
              <a:rPr lang="en-US" sz="900" dirty="0" smtClean="0">
                <a:solidFill>
                  <a:schemeClr val="tx2"/>
                </a:solidFill>
              </a:rPr>
              <a:t>Victor </a:t>
            </a:r>
            <a:r>
              <a:rPr lang="en-US" sz="900" dirty="0" err="1" smtClean="0">
                <a:solidFill>
                  <a:schemeClr val="tx2"/>
                </a:solidFill>
              </a:rPr>
              <a:t>Lorhan</a:t>
            </a:r>
            <a:r>
              <a:rPr lang="en-US" sz="900" dirty="0" smtClean="0">
                <a:solidFill>
                  <a:schemeClr val="tx2"/>
                </a:solidFill>
              </a:rPr>
              <a:t> </a:t>
            </a:r>
            <a:r>
              <a:rPr lang="en-US" sz="900" dirty="0" err="1" smtClean="0">
                <a:solidFill>
                  <a:schemeClr val="tx2"/>
                </a:solidFill>
              </a:rPr>
              <a:t>Loiola</a:t>
            </a:r>
            <a:r>
              <a:rPr lang="en-US" sz="900" dirty="0" smtClean="0">
                <a:solidFill>
                  <a:schemeClr val="tx2"/>
                </a:solidFill>
              </a:rPr>
              <a:t> Costa | lorhan.costa@rwth-aachen.de</a:t>
            </a:r>
          </a:p>
        </p:txBody>
      </p:sp>
      <p:pic>
        <p:nvPicPr>
          <p:cNvPr id="17" name="Picture 1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0" name="Straight Connector 19"/>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2636546263"/>
      </p:ext>
    </p:extLst>
  </p:cSld>
  <p:clrMapOvr>
    <a:masterClrMapping/>
  </p:clrMapOvr>
  <p:timing>
    <p:tnLst>
      <p:par>
        <p:cT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smtClean="0"/>
              <a:t>Technology Stack</a:t>
            </a:r>
            <a:endParaRPr lang="de-DE" dirty="0"/>
          </a:p>
        </p:txBody>
      </p:sp>
      <p:sp>
        <p:nvSpPr>
          <p:cNvPr id="4" name="Titel 3"/>
          <p:cNvSpPr>
            <a:spLocks noGrp="1"/>
          </p:cNvSpPr>
          <p:nvPr>
            <p:ph type="title"/>
          </p:nvPr>
        </p:nvSpPr>
        <p:spPr/>
        <p:txBody>
          <a:bodyPr/>
          <a:lstStyle/>
          <a:p>
            <a:r>
              <a:rPr lang="de-DE" dirty="0" smtClean="0"/>
              <a:t>Concept</a:t>
            </a:r>
            <a:endParaRPr lang="de-DE" dirty="0"/>
          </a:p>
        </p:txBody>
      </p:sp>
      <p:pic>
        <p:nvPicPr>
          <p:cNvPr id="7171" name="Picture 3"/>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800350" y="2708525"/>
            <a:ext cx="1306512" cy="1306512"/>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2" name="Picture 4"/>
          <p:cNvPicPr>
            <a:picLocks noChangeAspect="1" noChangeArrowheads="1"/>
          </p:cNvPicPr>
          <p:nvPr/>
        </p:nvPicPr>
        <p:blipFill>
          <a:blip r:embed="rId3" cstate="print">
            <a:extLst>
              <a:ext uri="{28A0092B-C50C-407E-A947-70E740481C1C}">
                <a14:useLocalDpi xmlns:a14="http://schemas.microsoft.com/office/drawing/2010/main" val="0"/>
              </a:ext>
            </a:extLst>
          </a:blip>
          <a:srcRect/>
          <a:stretch>
            <a:fillRect/>
          </a:stretch>
        </p:blipFill>
        <p:spPr bwMode="auto">
          <a:xfrm>
            <a:off x="4605876" y="2779713"/>
            <a:ext cx="2008188" cy="1301750"/>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pic>
        <p:nvPicPr>
          <p:cNvPr id="7173" name="Picture 5"/>
          <p:cNvPicPr>
            <a:picLocks noChangeAspect="1" noChangeArrowheads="1"/>
          </p:cNvPicPr>
          <p:nvPr/>
        </p:nvPicPr>
        <p:blipFill>
          <a:blip r:embed="rId4" cstate="print">
            <a:extLst>
              <a:ext uri="{28A0092B-C50C-407E-A947-70E740481C1C}">
                <a14:useLocalDpi xmlns:a14="http://schemas.microsoft.com/office/drawing/2010/main" val="0"/>
              </a:ext>
            </a:extLst>
          </a:blip>
          <a:srcRect/>
          <a:stretch>
            <a:fillRect/>
          </a:stretch>
        </p:blipFill>
        <p:spPr bwMode="auto">
          <a:xfrm>
            <a:off x="9219899" y="3000375"/>
            <a:ext cx="1517650" cy="1081088"/>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3" name="Left-Right Arrow 2"/>
          <p:cNvSpPr/>
          <p:nvPr/>
        </p:nvSpPr>
        <p:spPr>
          <a:xfrm>
            <a:off x="6755980" y="2879226"/>
            <a:ext cx="2312450" cy="1062763"/>
          </a:xfrm>
          <a:prstGeom prst="leftRightArrow">
            <a:avLst>
              <a:gd name="adj1" fmla="val 69232"/>
              <a:gd name="adj2" fmla="val 315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Custom protocol over radio</a:t>
            </a:r>
          </a:p>
        </p:txBody>
      </p:sp>
      <p:sp>
        <p:nvSpPr>
          <p:cNvPr id="12" name="Left-Right Arrow 11"/>
          <p:cNvSpPr/>
          <p:nvPr/>
        </p:nvSpPr>
        <p:spPr>
          <a:xfrm>
            <a:off x="2293426" y="2899206"/>
            <a:ext cx="2312450" cy="1062763"/>
          </a:xfrm>
          <a:prstGeom prst="leftRightArrow">
            <a:avLst>
              <a:gd name="adj1" fmla="val 69232"/>
              <a:gd name="adj2" fmla="val 31512"/>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RDC/Rest/Web</a:t>
            </a:r>
          </a:p>
          <a:p>
            <a:pPr algn="ctr"/>
            <a:r>
              <a:rPr lang="de-DE" dirty="0" smtClean="0"/>
              <a:t>(TCP/IP)</a:t>
            </a:r>
          </a:p>
        </p:txBody>
      </p:sp>
      <p:sp>
        <p:nvSpPr>
          <p:cNvPr id="7" name="Down Arrow Callout 6"/>
          <p:cNvSpPr/>
          <p:nvPr/>
        </p:nvSpPr>
        <p:spPr>
          <a:xfrm>
            <a:off x="4865158" y="899286"/>
            <a:ext cx="2094862" cy="1880427"/>
          </a:xfrm>
          <a:prstGeom prst="downArrowCallout">
            <a:avLst>
              <a:gd name="adj1" fmla="val 12577"/>
              <a:gd name="adj2" fmla="val 21413"/>
              <a:gd name="adj3" fmla="val 13617"/>
              <a:gd name="adj4" fmla="val 82476"/>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smtClean="0">
                <a:ln>
                  <a:solidFill>
                    <a:srgbClr val="FFFF00"/>
                  </a:solidFill>
                </a:ln>
              </a:rPr>
              <a:t>KMeans</a:t>
            </a:r>
            <a:endParaRPr lang="de-DE" sz="1400" dirty="0" smtClean="0">
              <a:ln>
                <a:solidFill>
                  <a:srgbClr val="FFFF00"/>
                </a:solidFill>
              </a:ln>
            </a:endParaRPr>
          </a:p>
          <a:p>
            <a:pPr marL="285750" indent="-285750">
              <a:buFontTx/>
              <a:buChar char="-"/>
            </a:pPr>
            <a:r>
              <a:rPr lang="de-DE" sz="1400" dirty="0" smtClean="0">
                <a:ln>
                  <a:solidFill>
                    <a:srgbClr val="FFFF00"/>
                  </a:solidFill>
                </a:ln>
              </a:rPr>
              <a:t>MVGD</a:t>
            </a:r>
          </a:p>
          <a:p>
            <a:pPr marL="285750" indent="-285750">
              <a:buFontTx/>
              <a:buChar char="-"/>
            </a:pPr>
            <a:r>
              <a:rPr lang="de-DE" sz="1400" dirty="0" smtClean="0">
                <a:ln>
                  <a:solidFill>
                    <a:srgbClr val="FFFF00"/>
                  </a:solidFill>
                </a:ln>
              </a:rPr>
              <a:t>Control Charts</a:t>
            </a:r>
          </a:p>
          <a:p>
            <a:pPr marL="285750" indent="-285750">
              <a:buFontTx/>
              <a:buChar char="-"/>
            </a:pPr>
            <a:r>
              <a:rPr lang="de-DE" sz="1400" dirty="0" smtClean="0">
                <a:ln>
                  <a:solidFill>
                    <a:srgbClr val="FFFF00"/>
                  </a:solidFill>
                </a:ln>
              </a:rPr>
              <a:t>Dashboard app</a:t>
            </a:r>
            <a:endParaRPr lang="de-DE" sz="1400" dirty="0">
              <a:ln>
                <a:solidFill>
                  <a:srgbClr val="FFFF00"/>
                </a:solidFill>
              </a:ln>
            </a:endParaRPr>
          </a:p>
        </p:txBody>
      </p:sp>
      <p:sp>
        <p:nvSpPr>
          <p:cNvPr id="14" name="Down Arrow Callout 13"/>
          <p:cNvSpPr/>
          <p:nvPr/>
        </p:nvSpPr>
        <p:spPr>
          <a:xfrm>
            <a:off x="8683021" y="1299808"/>
            <a:ext cx="2584503" cy="1479905"/>
          </a:xfrm>
          <a:prstGeom prst="downArrowCallout">
            <a:avLst>
              <a:gd name="adj1" fmla="val 21966"/>
              <a:gd name="adj2" fmla="val 28792"/>
              <a:gd name="adj3" fmla="val 16656"/>
              <a:gd name="adj4" fmla="val 71045"/>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smtClean="0">
                <a:ln>
                  <a:solidFill>
                    <a:srgbClr val="FFFF00"/>
                  </a:solidFill>
                </a:ln>
              </a:rPr>
              <a:t>Fourier Transform </a:t>
            </a:r>
            <a:endParaRPr lang="de-DE" sz="1400" dirty="0" smtClean="0">
              <a:ln>
                <a:solidFill>
                  <a:srgbClr val="FFFF00"/>
                </a:solidFill>
              </a:ln>
            </a:endParaRPr>
          </a:p>
          <a:p>
            <a:pPr marL="285750" indent="-285750">
              <a:buFontTx/>
              <a:buChar char="-"/>
            </a:pPr>
            <a:r>
              <a:rPr lang="de-DE" sz="1400" dirty="0" smtClean="0">
                <a:ln>
                  <a:solidFill>
                    <a:srgbClr val="FFFF00"/>
                  </a:solidFill>
                </a:ln>
              </a:rPr>
              <a:t>Diginal </a:t>
            </a:r>
            <a:r>
              <a:rPr lang="de-DE" sz="1400" dirty="0" smtClean="0">
                <a:ln>
                  <a:solidFill>
                    <a:srgbClr val="FFFF00"/>
                  </a:solidFill>
                </a:ln>
              </a:rPr>
              <a:t>Filters</a:t>
            </a:r>
            <a:endParaRPr lang="de-DE" sz="1400" dirty="0">
              <a:ln>
                <a:solidFill>
                  <a:srgbClr val="FFFF00"/>
                </a:solidFill>
              </a:ln>
            </a:endParaRPr>
          </a:p>
        </p:txBody>
      </p:sp>
      <p:sp>
        <p:nvSpPr>
          <p:cNvPr id="15" name="Down Arrow Callout 14"/>
          <p:cNvSpPr/>
          <p:nvPr/>
        </p:nvSpPr>
        <p:spPr>
          <a:xfrm>
            <a:off x="238121" y="1495425"/>
            <a:ext cx="3017838" cy="1141964"/>
          </a:xfrm>
          <a:prstGeom prst="downArrowCallout">
            <a:avLst>
              <a:gd name="adj1" fmla="val 21966"/>
              <a:gd name="adj2" fmla="val 28792"/>
              <a:gd name="adj3" fmla="val 11347"/>
              <a:gd name="adj4" fmla="val 77871"/>
            </a:avLst>
          </a:prstGeom>
          <a:solidFill>
            <a:schemeClr val="tx2">
              <a:lumMod val="60000"/>
              <a:lumOff val="40000"/>
            </a:schemeClr>
          </a:soli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285750" indent="-285750">
              <a:buFontTx/>
              <a:buChar char="-"/>
            </a:pPr>
            <a:r>
              <a:rPr lang="de-DE" sz="1400" dirty="0" smtClean="0">
                <a:ln>
                  <a:solidFill>
                    <a:srgbClr val="FFFF00"/>
                  </a:solidFill>
                </a:ln>
              </a:rPr>
              <a:t>GUI (by accessing gateway)</a:t>
            </a:r>
            <a:endParaRPr lang="de-DE" sz="1400" dirty="0">
              <a:ln>
                <a:solidFill>
                  <a:srgbClr val="FFFF00"/>
                </a:solidFill>
              </a:ln>
            </a:endParaRPr>
          </a:p>
        </p:txBody>
      </p:sp>
      <p:sp>
        <p:nvSpPr>
          <p:cNvPr id="8" name="Right Arrow 7"/>
          <p:cNvSpPr/>
          <p:nvPr/>
        </p:nvSpPr>
        <p:spPr>
          <a:xfrm>
            <a:off x="460978" y="4655127"/>
            <a:ext cx="10380695" cy="1110883"/>
          </a:xfrm>
          <a:prstGeom prst="rightArrow">
            <a:avLst/>
          </a:prstGeom>
          <a:gradFill>
            <a:gsLst>
              <a:gs pos="0">
                <a:srgbClr val="000082"/>
              </a:gs>
              <a:gs pos="30000">
                <a:srgbClr val="66008F"/>
              </a:gs>
              <a:gs pos="64999">
                <a:srgbClr val="BA0066"/>
              </a:gs>
              <a:gs pos="89999">
                <a:srgbClr val="FF0000"/>
              </a:gs>
              <a:gs pos="100000">
                <a:srgbClr val="FF8200"/>
              </a:gs>
            </a:gsLst>
            <a:lin ang="0" scaled="0"/>
          </a:grad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de-DE" dirty="0" smtClean="0"/>
              <a:t>Closer to user                                                                                              Closer to source of data</a:t>
            </a:r>
            <a:endParaRPr lang="de-DE" dirty="0"/>
          </a:p>
        </p:txBody>
      </p:sp>
      <p:sp>
        <p:nvSpPr>
          <p:cNvPr id="9" name="Rectangle 8"/>
          <p:cNvSpPr/>
          <p:nvPr/>
        </p:nvSpPr>
        <p:spPr>
          <a:xfrm>
            <a:off x="4745812" y="2576945"/>
            <a:ext cx="6204317" cy="2199095"/>
          </a:xfrm>
          <a:prstGeom prst="rect">
            <a:avLst/>
          </a:prstGeom>
          <a:noFill/>
          <a:ln>
            <a:solidFill>
              <a:srgbClr val="FF0000"/>
            </a:solidFill>
            <a:prstDash val="dashDo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endParaRPr lang="de-DE" dirty="0" smtClean="0">
              <a:solidFill>
                <a:srgbClr val="FF0000"/>
              </a:solidFill>
            </a:endParaRPr>
          </a:p>
          <a:p>
            <a:endParaRPr lang="de-DE" dirty="0">
              <a:solidFill>
                <a:srgbClr val="FF0000"/>
              </a:solidFill>
            </a:endParaRPr>
          </a:p>
          <a:p>
            <a:endParaRPr lang="de-DE" dirty="0" smtClean="0">
              <a:solidFill>
                <a:srgbClr val="FF0000"/>
              </a:solidFill>
            </a:endParaRPr>
          </a:p>
          <a:p>
            <a:endParaRPr lang="de-DE" dirty="0">
              <a:solidFill>
                <a:srgbClr val="FF0000"/>
              </a:solidFill>
            </a:endParaRPr>
          </a:p>
          <a:p>
            <a:endParaRPr lang="de-DE" dirty="0" smtClean="0">
              <a:solidFill>
                <a:srgbClr val="FF0000"/>
              </a:solidFill>
            </a:endParaRPr>
          </a:p>
          <a:p>
            <a:endParaRPr lang="de-DE" dirty="0">
              <a:solidFill>
                <a:srgbClr val="FF0000"/>
              </a:solidFill>
            </a:endParaRPr>
          </a:p>
          <a:p>
            <a:endParaRPr lang="de-DE" dirty="0" smtClean="0">
              <a:solidFill>
                <a:srgbClr val="FF0000"/>
              </a:solidFill>
            </a:endParaRPr>
          </a:p>
          <a:p>
            <a:r>
              <a:rPr lang="de-DE" dirty="0" smtClean="0">
                <a:solidFill>
                  <a:srgbClr val="FF0000"/>
                </a:solidFill>
              </a:rPr>
              <a:t>Edge computing units</a:t>
            </a:r>
            <a:endParaRPr lang="de-DE" dirty="0">
              <a:solidFill>
                <a:srgbClr val="FF0000"/>
              </a:solidFill>
            </a:endParaRPr>
          </a:p>
        </p:txBody>
      </p:sp>
      <p:sp>
        <p:nvSpPr>
          <p:cNvPr id="18" name="TextBox 17"/>
          <p:cNvSpPr txBox="1"/>
          <p:nvPr/>
        </p:nvSpPr>
        <p:spPr>
          <a:xfrm>
            <a:off x="4928936" y="4081463"/>
            <a:ext cx="2288024" cy="307777"/>
          </a:xfrm>
          <a:prstGeom prst="rect">
            <a:avLst/>
          </a:prstGeom>
          <a:noFill/>
        </p:spPr>
        <p:txBody>
          <a:bodyPr wrap="square" rtlCol="0">
            <a:spAutoFit/>
          </a:bodyPr>
          <a:lstStyle/>
          <a:p>
            <a:r>
              <a:rPr lang="de-DE" sz="1400" i="1" dirty="0" smtClean="0"/>
              <a:t>Source: DELTA Systems</a:t>
            </a:r>
            <a:endParaRPr lang="de-DE" sz="1400" i="1" dirty="0"/>
          </a:p>
        </p:txBody>
      </p:sp>
      <p:sp>
        <p:nvSpPr>
          <p:cNvPr id="19" name="TextBox 18"/>
          <p:cNvSpPr txBox="1"/>
          <p:nvPr/>
        </p:nvSpPr>
        <p:spPr>
          <a:xfrm>
            <a:off x="8811040" y="4030019"/>
            <a:ext cx="2288024" cy="307777"/>
          </a:xfrm>
          <a:prstGeom prst="rect">
            <a:avLst/>
          </a:prstGeom>
          <a:noFill/>
        </p:spPr>
        <p:txBody>
          <a:bodyPr wrap="square" rtlCol="0">
            <a:spAutoFit/>
          </a:bodyPr>
          <a:lstStyle/>
          <a:p>
            <a:r>
              <a:rPr lang="de-DE" sz="1400" i="1" dirty="0" smtClean="0"/>
              <a:t>Source: DELTA Systems</a:t>
            </a:r>
            <a:endParaRPr lang="de-DE" sz="1400" i="1" dirty="0"/>
          </a:p>
        </p:txBody>
      </p:sp>
      <p:sp>
        <p:nvSpPr>
          <p:cNvPr id="16" name="TextBox 15"/>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a:t>
            </a:r>
            <a:r>
              <a:rPr lang="en-US" sz="900" dirty="0" smtClean="0">
                <a:solidFill>
                  <a:schemeClr val="tx2"/>
                </a:solidFill>
              </a:rPr>
              <a:t>Machinery | </a:t>
            </a:r>
            <a:r>
              <a:rPr lang="en-US" sz="900" dirty="0">
                <a:solidFill>
                  <a:schemeClr val="tx2"/>
                </a:solidFill>
              </a:rPr>
              <a:t>03.05.2022</a:t>
            </a:r>
            <a:endParaRPr lang="en-US" sz="900" dirty="0" smtClean="0">
              <a:solidFill>
                <a:schemeClr val="tx2"/>
              </a:solidFill>
            </a:endParaRPr>
          </a:p>
          <a:p>
            <a:r>
              <a:rPr lang="en-US" sz="900" dirty="0" err="1" smtClean="0">
                <a:solidFill>
                  <a:schemeClr val="tx2"/>
                </a:solidFill>
              </a:rPr>
              <a:t>Institut</a:t>
            </a:r>
            <a:r>
              <a:rPr lang="en-US" sz="900" dirty="0" smtClean="0">
                <a:solidFill>
                  <a:schemeClr val="tx2"/>
                </a:solidFill>
              </a:rPr>
              <a:t> </a:t>
            </a:r>
            <a:r>
              <a:rPr lang="en-US" sz="900" dirty="0" err="1" smtClean="0">
                <a:solidFill>
                  <a:schemeClr val="tx2"/>
                </a:solidFill>
              </a:rPr>
              <a:t>für</a:t>
            </a:r>
            <a:r>
              <a:rPr lang="en-US" sz="900" dirty="0" smtClean="0">
                <a:solidFill>
                  <a:schemeClr val="tx2"/>
                </a:solidFill>
              </a:rPr>
              <a:t> Mensch-</a:t>
            </a:r>
            <a:r>
              <a:rPr lang="en-US" sz="900" dirty="0" err="1" smtClean="0">
                <a:solidFill>
                  <a:schemeClr val="tx2"/>
                </a:solidFill>
              </a:rPr>
              <a:t>Maschine</a:t>
            </a:r>
            <a:r>
              <a:rPr lang="en-US" sz="900" dirty="0" smtClean="0">
                <a:solidFill>
                  <a:schemeClr val="tx2"/>
                </a:solidFill>
              </a:rPr>
              <a:t>-</a:t>
            </a:r>
            <a:r>
              <a:rPr lang="en-US" sz="900" dirty="0" err="1" smtClean="0">
                <a:solidFill>
                  <a:schemeClr val="tx2"/>
                </a:solidFill>
              </a:rPr>
              <a:t>Interaktion</a:t>
            </a:r>
            <a:r>
              <a:rPr lang="en-US" sz="900" dirty="0" smtClean="0">
                <a:solidFill>
                  <a:schemeClr val="tx2"/>
                </a:solidFill>
              </a:rPr>
              <a:t> | www.mmi.rwth-aachen.de</a:t>
            </a:r>
          </a:p>
          <a:p>
            <a:r>
              <a:rPr lang="en-US" sz="900" dirty="0" smtClean="0">
                <a:solidFill>
                  <a:schemeClr val="tx2"/>
                </a:solidFill>
              </a:rPr>
              <a:t>Victor </a:t>
            </a:r>
            <a:r>
              <a:rPr lang="en-US" sz="900" dirty="0" err="1" smtClean="0">
                <a:solidFill>
                  <a:schemeClr val="tx2"/>
                </a:solidFill>
              </a:rPr>
              <a:t>Lorhan</a:t>
            </a:r>
            <a:r>
              <a:rPr lang="en-US" sz="900" dirty="0" smtClean="0">
                <a:solidFill>
                  <a:schemeClr val="tx2"/>
                </a:solidFill>
              </a:rPr>
              <a:t> </a:t>
            </a:r>
            <a:r>
              <a:rPr lang="en-US" sz="900" dirty="0" err="1" smtClean="0">
                <a:solidFill>
                  <a:schemeClr val="tx2"/>
                </a:solidFill>
              </a:rPr>
              <a:t>Loiola</a:t>
            </a:r>
            <a:r>
              <a:rPr lang="en-US" sz="900" dirty="0" smtClean="0">
                <a:solidFill>
                  <a:schemeClr val="tx2"/>
                </a:solidFill>
              </a:rPr>
              <a:t> Costa | lorhan.costa@rwth-aachen.de</a:t>
            </a:r>
          </a:p>
        </p:txBody>
      </p:sp>
      <p:pic>
        <p:nvPicPr>
          <p:cNvPr id="17" name="Picture 16"/>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20" name="Straight Connector 19"/>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3000145077"/>
      </p:ext>
    </p:extLst>
  </p:cSld>
  <p:clrMapOvr>
    <a:masterClrMapping/>
  </p:clrMapOvr>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mc:AlternateContent xmlns:mc="http://schemas.openxmlformats.org/markup-compatibility/2006" xmlns:a14="http://schemas.microsoft.com/office/drawing/2010/main">
        <mc:Choice Requires="a14">
          <p:sp>
            <p:nvSpPr>
              <p:cNvPr id="6" name="Textplatzhalter 5"/>
              <p:cNvSpPr>
                <a:spLocks noGrp="1"/>
              </p:cNvSpPr>
              <p:nvPr>
                <p:ph type="body" sz="quarter" idx="13"/>
              </p:nvPr>
            </p:nvSpPr>
            <p:spPr>
              <a:xfrm>
                <a:off x="360001" y="1684800"/>
                <a:ext cx="4990374" cy="4182600"/>
              </a:xfrm>
            </p:spPr>
            <p:txBody>
              <a:bodyPr/>
              <a:lstStyle/>
              <a:p>
                <a:r>
                  <a:rPr lang="de-DE" dirty="0" smtClean="0"/>
                  <a:t>2s @ 4.5 kHz</a:t>
                </a:r>
              </a:p>
              <a:p>
                <a:r>
                  <a:rPr lang="de-DE" dirty="0" smtClean="0"/>
                  <a:t>X, Y and Z axes</a:t>
                </a:r>
              </a:p>
              <a:p>
                <a:pPr marL="0" indent="0">
                  <a:buNone/>
                </a:pPr>
                <a14:m>
                  <m:oMathPara xmlns:m="http://schemas.openxmlformats.org/officeDocument/2006/math">
                    <m:oMathParaPr>
                      <m:jc m:val="left"/>
                    </m:oMathParaPr>
                    <m:oMath xmlns:m="http://schemas.openxmlformats.org/officeDocument/2006/math">
                      <m:r>
                        <a:rPr lang="de-DE" b="0" i="1" smtClean="0">
                          <a:latin typeface="Cambria Math"/>
                        </a:rPr>
                        <m:t>                </m:t>
                      </m:r>
                      <m:r>
                        <a:rPr lang="de-DE" b="0" i="1" smtClean="0">
                          <a:latin typeface="Cambria Math"/>
                        </a:rPr>
                        <m:t>𝑎</m:t>
                      </m:r>
                      <m:r>
                        <a:rPr lang="de-DE" b="0" i="1" smtClean="0">
                          <a:latin typeface="Cambria Math"/>
                        </a:rPr>
                        <m:t>=</m:t>
                      </m:r>
                      <m:rad>
                        <m:radPr>
                          <m:degHide m:val="on"/>
                          <m:ctrlPr>
                            <a:rPr lang="de-DE" b="0" i="1" smtClean="0">
                              <a:latin typeface="Cambria Math"/>
                            </a:rPr>
                          </m:ctrlPr>
                        </m:radPr>
                        <m:deg/>
                        <m:e>
                          <m:sSup>
                            <m:sSupPr>
                              <m:ctrlPr>
                                <a:rPr lang="de-DE" b="0" i="1" smtClean="0">
                                  <a:latin typeface="Cambria Math"/>
                                </a:rPr>
                              </m:ctrlPr>
                            </m:sSupPr>
                            <m:e>
                              <m:r>
                                <a:rPr lang="de-DE" b="0" i="1" smtClean="0">
                                  <a:latin typeface="Cambria Math"/>
                                </a:rPr>
                                <m:t>𝑥</m:t>
                              </m:r>
                            </m:e>
                            <m:sup>
                              <m:r>
                                <a:rPr lang="de-DE" b="0" i="1" smtClean="0">
                                  <a:latin typeface="Cambria Math"/>
                                </a:rPr>
                                <m:t>2</m:t>
                              </m:r>
                            </m:sup>
                          </m:sSup>
                          <m:r>
                            <a:rPr lang="de-DE" b="0" i="1" smtClean="0">
                              <a:latin typeface="Cambria Math"/>
                            </a:rPr>
                            <m:t>+</m:t>
                          </m:r>
                          <m:sSup>
                            <m:sSupPr>
                              <m:ctrlPr>
                                <a:rPr lang="de-DE" b="0" i="1" smtClean="0">
                                  <a:latin typeface="Cambria Math"/>
                                </a:rPr>
                              </m:ctrlPr>
                            </m:sSupPr>
                            <m:e>
                              <m:r>
                                <a:rPr lang="de-DE" b="0" i="1" smtClean="0">
                                  <a:latin typeface="Cambria Math"/>
                                </a:rPr>
                                <m:t>𝑦</m:t>
                              </m:r>
                            </m:e>
                            <m:sup>
                              <m:r>
                                <a:rPr lang="de-DE" b="0" i="1" smtClean="0">
                                  <a:latin typeface="Cambria Math"/>
                                </a:rPr>
                                <m:t>2</m:t>
                              </m:r>
                            </m:sup>
                          </m:sSup>
                          <m:r>
                            <a:rPr lang="de-DE" b="0" i="1" smtClean="0">
                              <a:latin typeface="Cambria Math"/>
                            </a:rPr>
                            <m:t>+</m:t>
                          </m:r>
                          <m:sSup>
                            <m:sSupPr>
                              <m:ctrlPr>
                                <a:rPr lang="de-DE" b="0" i="1" smtClean="0">
                                  <a:latin typeface="Cambria Math"/>
                                </a:rPr>
                              </m:ctrlPr>
                            </m:sSupPr>
                            <m:e>
                              <m:r>
                                <a:rPr lang="de-DE" b="0" i="1" smtClean="0">
                                  <a:latin typeface="Cambria Math"/>
                                </a:rPr>
                                <m:t>𝑧</m:t>
                              </m:r>
                            </m:e>
                            <m:sup>
                              <m:r>
                                <a:rPr lang="de-DE" b="0" i="1" smtClean="0">
                                  <a:latin typeface="Cambria Math"/>
                                </a:rPr>
                                <m:t>2</m:t>
                              </m:r>
                            </m:sup>
                          </m:sSup>
                        </m:e>
                      </m:rad>
                    </m:oMath>
                  </m:oMathPara>
                </a14:m>
                <a:endParaRPr lang="de-DE" dirty="0" smtClean="0"/>
              </a:p>
            </p:txBody>
          </p:sp>
        </mc:Choice>
        <mc:Fallback xmlns="">
          <p:sp>
            <p:nvSpPr>
              <p:cNvPr id="6" name="Textplatzhalter 5"/>
              <p:cNvSpPr>
                <a:spLocks noGrp="1" noRot="1" noChangeAspect="1" noMove="1" noResize="1" noEditPoints="1" noAdjustHandles="1" noChangeArrowheads="1" noChangeShapeType="1" noTextEdit="1"/>
              </p:cNvSpPr>
              <p:nvPr>
                <p:ph type="body" sz="quarter" idx="13"/>
              </p:nvPr>
            </p:nvSpPr>
            <p:spPr>
              <a:xfrm>
                <a:off x="360001" y="1684800"/>
                <a:ext cx="4990374" cy="4182600"/>
              </a:xfrm>
              <a:blipFill rotWithShape="1">
                <a:blip r:embed="rId2"/>
                <a:stretch>
                  <a:fillRect l="-2564" t="-1747"/>
                </a:stretch>
              </a:blipFill>
            </p:spPr>
            <p:txBody>
              <a:bodyPr/>
              <a:lstStyle/>
              <a:p>
                <a:r>
                  <a:rPr lang="de-DE">
                    <a:noFill/>
                  </a:rPr>
                  <a:t> </a:t>
                </a:r>
              </a:p>
            </p:txBody>
          </p:sp>
        </mc:Fallback>
      </mc:AlternateContent>
      <p:sp>
        <p:nvSpPr>
          <p:cNvPr id="5" name="Inhaltsplatzhalter 4"/>
          <p:cNvSpPr>
            <a:spLocks noGrp="1"/>
          </p:cNvSpPr>
          <p:nvPr>
            <p:ph idx="1"/>
          </p:nvPr>
        </p:nvSpPr>
        <p:spPr/>
        <p:txBody>
          <a:bodyPr/>
          <a:lstStyle/>
          <a:p>
            <a:r>
              <a:rPr lang="de-DE" dirty="0" smtClean="0"/>
              <a:t>Vibration Signals</a:t>
            </a:r>
            <a:endParaRPr lang="de-DE" dirty="0"/>
          </a:p>
        </p:txBody>
      </p:sp>
      <p:sp>
        <p:nvSpPr>
          <p:cNvPr id="4" name="Titel 3"/>
          <p:cNvSpPr>
            <a:spLocks noGrp="1"/>
          </p:cNvSpPr>
          <p:nvPr>
            <p:ph type="title"/>
          </p:nvPr>
        </p:nvSpPr>
        <p:spPr/>
        <p:txBody>
          <a:bodyPr/>
          <a:lstStyle/>
          <a:p>
            <a:r>
              <a:rPr lang="de-DE" dirty="0" smtClean="0"/>
              <a:t>Concept</a:t>
            </a:r>
            <a:endParaRPr lang="de-DE" dirty="0"/>
          </a:p>
        </p:txBody>
      </p:sp>
      <p:sp>
        <p:nvSpPr>
          <p:cNvPr id="7" name="Textplatzhalter 5"/>
          <p:cNvSpPr txBox="1">
            <a:spLocks/>
          </p:cNvSpPr>
          <p:nvPr/>
        </p:nvSpPr>
        <p:spPr>
          <a:xfrm>
            <a:off x="5372097" y="916250"/>
            <a:ext cx="4990374" cy="4182600"/>
          </a:xfrm>
          <a:prstGeom prst="rect">
            <a:avLst/>
          </a:prstGeom>
        </p:spPr>
        <p:txBody>
          <a:bodyPr lIns="0" tIns="0" rIns="0" bIns="0"/>
          <a:lstStyle>
            <a:lvl1pPr marL="215900" indent="-215900" algn="l" defTabSz="215900" rtl="0" eaLnBrk="1" fontAlgn="base" hangingPunct="1">
              <a:spcBef>
                <a:spcPct val="0"/>
              </a:spcBef>
              <a:spcAft>
                <a:spcPct val="0"/>
              </a:spcAft>
              <a:buClr>
                <a:schemeClr val="tx2"/>
              </a:buClr>
              <a:buFont typeface="Arial" panose="020B0604020202020204" pitchFamily="34" charset="0"/>
              <a:buChar char="•"/>
              <a:tabLst>
                <a:tab pos="215900" algn="l"/>
              </a:tabLst>
              <a:defRPr kern="1200">
                <a:solidFill>
                  <a:schemeClr val="tx1"/>
                </a:solidFill>
                <a:latin typeface="Arial" panose="020B0604020202020204" pitchFamily="34" charset="0"/>
                <a:ea typeface="ＭＳ Ｐゴシック" charset="0"/>
                <a:cs typeface="Arial" panose="020B0604020202020204" pitchFamily="34" charset="0"/>
              </a:defRPr>
            </a:lvl1pPr>
            <a:lvl2pPr marL="431800" indent="-215900" algn="l" rtl="0" eaLnBrk="1" fontAlgn="base" hangingPunct="1">
              <a:spcBef>
                <a:spcPct val="0"/>
              </a:spcBef>
              <a:spcAft>
                <a:spcPct val="0"/>
              </a:spcAft>
              <a:buClr>
                <a:schemeClr val="tx2"/>
              </a:buClr>
              <a:buFont typeface="Symbol" panose="05050102010706020507" pitchFamily="18" charset="2"/>
              <a:buChar char="-"/>
              <a:tabLst>
                <a:tab pos="431800" algn="l"/>
              </a:tabLst>
              <a:defRPr sz="1600" kern="1200">
                <a:solidFill>
                  <a:schemeClr val="tx1"/>
                </a:solidFill>
                <a:latin typeface="Arial" panose="020B0604020202020204" pitchFamily="34" charset="0"/>
                <a:ea typeface="Arial" charset="0"/>
                <a:cs typeface="Arial" panose="020B0604020202020204" pitchFamily="34" charset="0"/>
              </a:defRPr>
            </a:lvl2pPr>
            <a:lvl3pPr marL="647700" indent="-215900" algn="l" defTabSz="215900" rtl="0" eaLnBrk="1" fontAlgn="base" hangingPunct="1">
              <a:spcBef>
                <a:spcPct val="0"/>
              </a:spcBef>
              <a:spcAft>
                <a:spcPct val="0"/>
              </a:spcAft>
              <a:buClr>
                <a:schemeClr val="tx2"/>
              </a:buClr>
              <a:buSzPct val="80000"/>
              <a:buFont typeface="Wingdings" panose="05000000000000000000" pitchFamily="2" charset="2"/>
              <a:buChar char="§"/>
              <a:tabLst>
                <a:tab pos="647700" algn="l"/>
              </a:tabLst>
              <a:defRPr sz="1600" kern="1200">
                <a:solidFill>
                  <a:schemeClr val="tx1"/>
                </a:solidFill>
                <a:latin typeface="Arial" panose="020B0604020202020204" pitchFamily="34" charset="0"/>
                <a:ea typeface="Arial" charset="0"/>
                <a:cs typeface="Arial" panose="020B0604020202020204" pitchFamily="34" charset="0"/>
              </a:defRPr>
            </a:lvl3pPr>
            <a:lvl4pPr marL="863600" indent="-215900" algn="l" defTabSz="215900" rtl="0" eaLnBrk="1" fontAlgn="base" hangingPunct="1">
              <a:spcBef>
                <a:spcPct val="0"/>
              </a:spcBef>
              <a:spcAft>
                <a:spcPct val="0"/>
              </a:spcAft>
              <a:buClr>
                <a:schemeClr val="tx2"/>
              </a:buClr>
              <a:buSzPct val="100000"/>
              <a:buFont typeface="Arial" panose="020B0604020202020204" pitchFamily="34" charset="0"/>
              <a:buChar char="-"/>
              <a:tabLst>
                <a:tab pos="863600" algn="l"/>
              </a:tabLst>
              <a:defRPr sz="1600" kern="1200">
                <a:solidFill>
                  <a:schemeClr val="tx1"/>
                </a:solidFill>
                <a:latin typeface="Arial" panose="020B0604020202020204" pitchFamily="34" charset="0"/>
                <a:ea typeface="Arial" charset="0"/>
                <a:cs typeface="Arial" panose="020B0604020202020204" pitchFamily="34" charset="0"/>
              </a:defRPr>
            </a:lvl4pPr>
            <a:lvl5pPr marL="863600" indent="-215900" algn="l" rtl="0" eaLnBrk="1" fontAlgn="base" hangingPunct="1">
              <a:lnSpc>
                <a:spcPct val="90000"/>
              </a:lnSpc>
              <a:spcBef>
                <a:spcPct val="0"/>
              </a:spcBef>
              <a:spcAft>
                <a:spcPct val="0"/>
              </a:spcAft>
              <a:buClr>
                <a:schemeClr val="tx2"/>
              </a:buClr>
              <a:buFont typeface="Arial" panose="020B0604020202020204" pitchFamily="34" charset="0"/>
              <a:buChar char="-"/>
              <a:tabLst>
                <a:tab pos="895350" algn="l"/>
              </a:tabLst>
              <a:defRPr sz="1600" kern="1200">
                <a:solidFill>
                  <a:schemeClr val="tx1"/>
                </a:solidFill>
                <a:latin typeface="Arial" panose="020B0604020202020204" pitchFamily="34" charset="0"/>
                <a:ea typeface="Arial" charset="0"/>
                <a:cs typeface="Arial" panose="020B0604020202020204" pitchFamily="34" charset="0"/>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r>
              <a:rPr lang="de-DE" dirty="0" smtClean="0"/>
              <a:t>Long measurements</a:t>
            </a:r>
          </a:p>
          <a:p>
            <a:pPr lvl="1"/>
            <a:r>
              <a:rPr lang="de-DE" dirty="0" smtClean="0"/>
              <a:t>Whole XYZ signals</a:t>
            </a:r>
          </a:p>
          <a:p>
            <a:pPr lvl="1"/>
            <a:r>
              <a:rPr lang="de-DE" dirty="0" smtClean="0"/>
              <a:t>FFT in gateway computer</a:t>
            </a:r>
          </a:p>
          <a:p>
            <a:pPr lvl="1"/>
            <a:r>
              <a:rPr lang="de-DE" dirty="0" smtClean="0"/>
              <a:t>2x per day</a:t>
            </a:r>
          </a:p>
          <a:p>
            <a:pPr lvl="1"/>
            <a:r>
              <a:rPr lang="de-DE" sz="1800" b="1" dirty="0" smtClean="0"/>
              <a:t>~ 3.64 Ws</a:t>
            </a:r>
          </a:p>
          <a:p>
            <a:endParaRPr lang="de-DE" dirty="0" smtClean="0"/>
          </a:p>
          <a:p>
            <a:r>
              <a:rPr lang="de-DE" dirty="0" smtClean="0"/>
              <a:t>Short measurements</a:t>
            </a:r>
          </a:p>
          <a:p>
            <a:pPr lvl="1"/>
            <a:r>
              <a:rPr lang="de-DE" dirty="0" smtClean="0"/>
              <a:t>Only max. values of XYZ</a:t>
            </a:r>
          </a:p>
          <a:p>
            <a:pPr lvl="1"/>
            <a:r>
              <a:rPr lang="de-DE" dirty="0" smtClean="0"/>
              <a:t>Every ~ 15 min</a:t>
            </a:r>
          </a:p>
          <a:p>
            <a:pPr lvl="1"/>
            <a:r>
              <a:rPr lang="de-DE" sz="1800" b="1" dirty="0" smtClean="0"/>
              <a:t>~ 0.05 Ws</a:t>
            </a:r>
          </a:p>
          <a:p>
            <a:pPr lvl="1"/>
            <a:endParaRPr lang="de-DE" sz="1800" b="1" dirty="0"/>
          </a:p>
          <a:p>
            <a:r>
              <a:rPr lang="de-DE" dirty="0" smtClean="0"/>
              <a:t>Database</a:t>
            </a:r>
          </a:p>
          <a:p>
            <a:pPr lvl="1"/>
            <a:r>
              <a:rPr lang="de-DE" dirty="0" smtClean="0"/>
              <a:t>Nov 2021</a:t>
            </a:r>
          </a:p>
          <a:p>
            <a:pPr lvl="1"/>
            <a:r>
              <a:rPr lang="de-DE" dirty="0" smtClean="0"/>
              <a:t>426.929.467 </a:t>
            </a:r>
            <a:r>
              <a:rPr lang="de-DE" dirty="0"/>
              <a:t>datapoints</a:t>
            </a:r>
          </a:p>
          <a:p>
            <a:pPr lvl="2"/>
            <a:r>
              <a:rPr lang="de-DE" dirty="0"/>
              <a:t>Short and long </a:t>
            </a:r>
            <a:r>
              <a:rPr lang="de-DE" dirty="0" smtClean="0"/>
              <a:t>mms</a:t>
            </a:r>
          </a:p>
          <a:p>
            <a:pPr lvl="1"/>
            <a:r>
              <a:rPr lang="de-DE" dirty="0" smtClean="0"/>
              <a:t>496 days of operation</a:t>
            </a:r>
          </a:p>
        </p:txBody>
      </p:sp>
      <p:pic>
        <p:nvPicPr>
          <p:cNvPr id="8194"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70292" y="2590907"/>
            <a:ext cx="4369155" cy="3221391"/>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
        <p:nvSpPr>
          <p:cNvPr id="8" name="TextBox 7"/>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a:t>
            </a:r>
            <a:r>
              <a:rPr lang="en-US" sz="900" dirty="0" smtClean="0">
                <a:solidFill>
                  <a:schemeClr val="tx2"/>
                </a:solidFill>
              </a:rPr>
              <a:t>Machinery | </a:t>
            </a:r>
            <a:r>
              <a:rPr lang="en-US" sz="900" dirty="0">
                <a:solidFill>
                  <a:schemeClr val="tx2"/>
                </a:solidFill>
              </a:rPr>
              <a:t>03.05.2022</a:t>
            </a:r>
            <a:endParaRPr lang="en-US" sz="900" dirty="0" smtClean="0">
              <a:solidFill>
                <a:schemeClr val="tx2"/>
              </a:solidFill>
            </a:endParaRPr>
          </a:p>
          <a:p>
            <a:r>
              <a:rPr lang="en-US" sz="900" dirty="0" err="1" smtClean="0">
                <a:solidFill>
                  <a:schemeClr val="tx2"/>
                </a:solidFill>
              </a:rPr>
              <a:t>Institut</a:t>
            </a:r>
            <a:r>
              <a:rPr lang="en-US" sz="900" dirty="0" smtClean="0">
                <a:solidFill>
                  <a:schemeClr val="tx2"/>
                </a:solidFill>
              </a:rPr>
              <a:t> </a:t>
            </a:r>
            <a:r>
              <a:rPr lang="en-US" sz="900" dirty="0" err="1" smtClean="0">
                <a:solidFill>
                  <a:schemeClr val="tx2"/>
                </a:solidFill>
              </a:rPr>
              <a:t>für</a:t>
            </a:r>
            <a:r>
              <a:rPr lang="en-US" sz="900" dirty="0" smtClean="0">
                <a:solidFill>
                  <a:schemeClr val="tx2"/>
                </a:solidFill>
              </a:rPr>
              <a:t> Mensch-</a:t>
            </a:r>
            <a:r>
              <a:rPr lang="en-US" sz="900" dirty="0" err="1" smtClean="0">
                <a:solidFill>
                  <a:schemeClr val="tx2"/>
                </a:solidFill>
              </a:rPr>
              <a:t>Maschine</a:t>
            </a:r>
            <a:r>
              <a:rPr lang="en-US" sz="900" dirty="0" smtClean="0">
                <a:solidFill>
                  <a:schemeClr val="tx2"/>
                </a:solidFill>
              </a:rPr>
              <a:t>-</a:t>
            </a:r>
            <a:r>
              <a:rPr lang="en-US" sz="900" dirty="0" err="1" smtClean="0">
                <a:solidFill>
                  <a:schemeClr val="tx2"/>
                </a:solidFill>
              </a:rPr>
              <a:t>Interaktion</a:t>
            </a:r>
            <a:r>
              <a:rPr lang="en-US" sz="900" dirty="0" smtClean="0">
                <a:solidFill>
                  <a:schemeClr val="tx2"/>
                </a:solidFill>
              </a:rPr>
              <a:t> | www.mmi.rwth-aachen.de</a:t>
            </a:r>
          </a:p>
          <a:p>
            <a:r>
              <a:rPr lang="en-US" sz="900" dirty="0" smtClean="0">
                <a:solidFill>
                  <a:schemeClr val="tx2"/>
                </a:solidFill>
              </a:rPr>
              <a:t>Victor </a:t>
            </a:r>
            <a:r>
              <a:rPr lang="en-US" sz="900" dirty="0" err="1" smtClean="0">
                <a:solidFill>
                  <a:schemeClr val="tx2"/>
                </a:solidFill>
              </a:rPr>
              <a:t>Lorhan</a:t>
            </a:r>
            <a:r>
              <a:rPr lang="en-US" sz="900" dirty="0" smtClean="0">
                <a:solidFill>
                  <a:schemeClr val="tx2"/>
                </a:solidFill>
              </a:rPr>
              <a:t> </a:t>
            </a:r>
            <a:r>
              <a:rPr lang="en-US" sz="900" dirty="0" err="1" smtClean="0">
                <a:solidFill>
                  <a:schemeClr val="tx2"/>
                </a:solidFill>
              </a:rPr>
              <a:t>Loiola</a:t>
            </a:r>
            <a:r>
              <a:rPr lang="en-US" sz="900" dirty="0" smtClean="0">
                <a:solidFill>
                  <a:schemeClr val="tx2"/>
                </a:solidFill>
              </a:rPr>
              <a:t> Costa | lorhan.costa@rwth-aachen.de</a:t>
            </a:r>
          </a:p>
        </p:txBody>
      </p:sp>
      <p:pic>
        <p:nvPicPr>
          <p:cNvPr id="9" name="Picture 8"/>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10" name="Straight Connector 9"/>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Tree>
    <p:extLst>
      <p:ext uri="{BB962C8B-B14F-4D97-AF65-F5344CB8AC3E}">
        <p14:creationId xmlns:p14="http://schemas.microsoft.com/office/powerpoint/2010/main" val="106177550"/>
      </p:ext>
    </p:extLst>
  </p:cSld>
  <p:clrMapOvr>
    <a:masterClrMapping/>
  </p:clrMapOvr>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Inhaltsplatzhalter 4"/>
          <p:cNvSpPr>
            <a:spLocks noGrp="1"/>
          </p:cNvSpPr>
          <p:nvPr>
            <p:ph idx="1"/>
          </p:nvPr>
        </p:nvSpPr>
        <p:spPr/>
        <p:txBody>
          <a:bodyPr/>
          <a:lstStyle/>
          <a:p>
            <a:r>
              <a:rPr lang="de-DE" dirty="0" smtClean="0"/>
              <a:t>Sensor Placement</a:t>
            </a:r>
            <a:endParaRPr lang="de-DE" dirty="0"/>
          </a:p>
        </p:txBody>
      </p:sp>
      <p:sp>
        <p:nvSpPr>
          <p:cNvPr id="4" name="Titel 3"/>
          <p:cNvSpPr>
            <a:spLocks noGrp="1"/>
          </p:cNvSpPr>
          <p:nvPr>
            <p:ph type="title"/>
          </p:nvPr>
        </p:nvSpPr>
        <p:spPr/>
        <p:txBody>
          <a:bodyPr/>
          <a:lstStyle/>
          <a:p>
            <a:r>
              <a:rPr lang="de-DE" dirty="0" smtClean="0"/>
              <a:t>Extra Slides</a:t>
            </a:r>
            <a:endParaRPr lang="de-DE" dirty="0"/>
          </a:p>
        </p:txBody>
      </p:sp>
      <p:sp>
        <p:nvSpPr>
          <p:cNvPr id="7" name="TextBox 6"/>
          <p:cNvSpPr txBox="1"/>
          <p:nvPr/>
        </p:nvSpPr>
        <p:spPr>
          <a:xfrm>
            <a:off x="1139822" y="6181132"/>
            <a:ext cx="4232275" cy="507831"/>
          </a:xfrm>
          <a:prstGeom prst="rect">
            <a:avLst/>
          </a:prstGeom>
          <a:solidFill>
            <a:schemeClr val="bg1"/>
          </a:solidFill>
        </p:spPr>
        <p:txBody>
          <a:bodyPr wrap="square" rtlCol="0">
            <a:spAutoFit/>
          </a:bodyPr>
          <a:lstStyle/>
          <a:p>
            <a:r>
              <a:rPr lang="en-US" sz="900" dirty="0">
                <a:solidFill>
                  <a:schemeClr val="tx2"/>
                </a:solidFill>
              </a:rPr>
              <a:t>Edge-Based Vibration Monitoring System for Textile </a:t>
            </a:r>
            <a:r>
              <a:rPr lang="en-US" sz="900" dirty="0" smtClean="0">
                <a:solidFill>
                  <a:schemeClr val="tx2"/>
                </a:solidFill>
              </a:rPr>
              <a:t>Machinery | </a:t>
            </a:r>
            <a:r>
              <a:rPr lang="en-US" sz="900" dirty="0">
                <a:solidFill>
                  <a:schemeClr val="tx2"/>
                </a:solidFill>
              </a:rPr>
              <a:t>03.05.2022</a:t>
            </a:r>
            <a:endParaRPr lang="en-US" sz="900" dirty="0" smtClean="0">
              <a:solidFill>
                <a:schemeClr val="tx2"/>
              </a:solidFill>
            </a:endParaRPr>
          </a:p>
          <a:p>
            <a:r>
              <a:rPr lang="en-US" sz="900" dirty="0" err="1" smtClean="0">
                <a:solidFill>
                  <a:schemeClr val="tx2"/>
                </a:solidFill>
              </a:rPr>
              <a:t>Institut</a:t>
            </a:r>
            <a:r>
              <a:rPr lang="en-US" sz="900" dirty="0" smtClean="0">
                <a:solidFill>
                  <a:schemeClr val="tx2"/>
                </a:solidFill>
              </a:rPr>
              <a:t> </a:t>
            </a:r>
            <a:r>
              <a:rPr lang="en-US" sz="900" dirty="0" err="1" smtClean="0">
                <a:solidFill>
                  <a:schemeClr val="tx2"/>
                </a:solidFill>
              </a:rPr>
              <a:t>für</a:t>
            </a:r>
            <a:r>
              <a:rPr lang="en-US" sz="900" dirty="0" smtClean="0">
                <a:solidFill>
                  <a:schemeClr val="tx2"/>
                </a:solidFill>
              </a:rPr>
              <a:t> Mensch-</a:t>
            </a:r>
            <a:r>
              <a:rPr lang="en-US" sz="900" dirty="0" err="1" smtClean="0">
                <a:solidFill>
                  <a:schemeClr val="tx2"/>
                </a:solidFill>
              </a:rPr>
              <a:t>Maschine</a:t>
            </a:r>
            <a:r>
              <a:rPr lang="en-US" sz="900" dirty="0" smtClean="0">
                <a:solidFill>
                  <a:schemeClr val="tx2"/>
                </a:solidFill>
              </a:rPr>
              <a:t>-</a:t>
            </a:r>
            <a:r>
              <a:rPr lang="en-US" sz="900" dirty="0" err="1" smtClean="0">
                <a:solidFill>
                  <a:schemeClr val="tx2"/>
                </a:solidFill>
              </a:rPr>
              <a:t>Interaktion</a:t>
            </a:r>
            <a:r>
              <a:rPr lang="en-US" sz="900" dirty="0" smtClean="0">
                <a:solidFill>
                  <a:schemeClr val="tx2"/>
                </a:solidFill>
              </a:rPr>
              <a:t> | www.mmi.rwth-aachen.de</a:t>
            </a:r>
          </a:p>
          <a:p>
            <a:r>
              <a:rPr lang="en-US" sz="900" dirty="0" smtClean="0">
                <a:solidFill>
                  <a:schemeClr val="tx2"/>
                </a:solidFill>
              </a:rPr>
              <a:t>Victor </a:t>
            </a:r>
            <a:r>
              <a:rPr lang="en-US" sz="900" dirty="0" err="1" smtClean="0">
                <a:solidFill>
                  <a:schemeClr val="tx2"/>
                </a:solidFill>
              </a:rPr>
              <a:t>Lorhan</a:t>
            </a:r>
            <a:r>
              <a:rPr lang="en-US" sz="900" dirty="0" smtClean="0">
                <a:solidFill>
                  <a:schemeClr val="tx2"/>
                </a:solidFill>
              </a:rPr>
              <a:t> </a:t>
            </a:r>
            <a:r>
              <a:rPr lang="en-US" sz="900" dirty="0" err="1" smtClean="0">
                <a:solidFill>
                  <a:schemeClr val="tx2"/>
                </a:solidFill>
              </a:rPr>
              <a:t>Loiola</a:t>
            </a:r>
            <a:r>
              <a:rPr lang="en-US" sz="900" dirty="0" smtClean="0">
                <a:solidFill>
                  <a:schemeClr val="tx2"/>
                </a:solidFill>
              </a:rPr>
              <a:t> Costa | lorhan.costa@rwth-aachen.de</a:t>
            </a:r>
          </a:p>
        </p:txBody>
      </p:sp>
      <p:pic>
        <p:nvPicPr>
          <p:cNvPr id="8" name="Picture 7"/>
          <p:cNvPicPr>
            <a:picLocks noChangeAspect="1" noChangeArrowheads="1"/>
          </p:cNvPicPr>
          <p:nvPr/>
        </p:nvPicPr>
        <p:blipFill>
          <a:blip r:embed="rId2">
            <a:extLst>
              <a:ext uri="{28A0092B-C50C-407E-A947-70E740481C1C}">
                <a14:useLocalDpi xmlns:a14="http://schemas.microsoft.com/office/drawing/2010/main" val="0"/>
              </a:ext>
            </a:extLst>
          </a:blip>
          <a:srcRect/>
          <a:stretch>
            <a:fillRect/>
          </a:stretch>
        </p:blipFill>
        <p:spPr bwMode="auto">
          <a:xfrm>
            <a:off x="7210424" y="6215093"/>
            <a:ext cx="1019177" cy="457053"/>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cxnSp>
        <p:nvCxnSpPr>
          <p:cNvPr id="9" name="Straight Connector 8"/>
          <p:cNvCxnSpPr/>
          <p:nvPr/>
        </p:nvCxnSpPr>
        <p:spPr>
          <a:xfrm>
            <a:off x="8382000" y="6253163"/>
            <a:ext cx="0" cy="399933"/>
          </a:xfrm>
          <a:prstGeom prst="line">
            <a:avLst/>
          </a:prstGeom>
          <a:ln w="9525">
            <a:solidFill>
              <a:schemeClr val="bg2">
                <a:lumMod val="50000"/>
              </a:schemeClr>
            </a:solidFill>
          </a:ln>
        </p:spPr>
        <p:style>
          <a:lnRef idx="1">
            <a:schemeClr val="accent1"/>
          </a:lnRef>
          <a:fillRef idx="0">
            <a:schemeClr val="accent1"/>
          </a:fillRef>
          <a:effectRef idx="0">
            <a:schemeClr val="accent1"/>
          </a:effectRef>
          <a:fontRef idx="minor">
            <a:schemeClr val="tx1"/>
          </a:fontRef>
        </p:style>
      </p:cxnSp>
      <p:sp>
        <p:nvSpPr>
          <p:cNvPr id="2" name="Text Placeholder 1"/>
          <p:cNvSpPr>
            <a:spLocks noGrp="1"/>
          </p:cNvSpPr>
          <p:nvPr>
            <p:ph type="body" sz="quarter" idx="13"/>
          </p:nvPr>
        </p:nvSpPr>
        <p:spPr/>
        <p:txBody>
          <a:bodyPr/>
          <a:lstStyle/>
          <a:p>
            <a:endParaRPr lang="de-DE"/>
          </a:p>
        </p:txBody>
      </p:sp>
      <p:pic>
        <p:nvPicPr>
          <p:cNvPr id="1026" name="Picture 2"/>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74624" y="1954213"/>
            <a:ext cx="11841163" cy="3119437"/>
          </a:xfrm>
          <a:prstGeom prst="rect">
            <a:avLst/>
          </a:prstGeom>
          <a:noFill/>
          <a:ln>
            <a:noFill/>
          </a:ln>
          <a:effectLst/>
          <a:extLst>
            <a:ext uri="{909E8E84-426E-40DD-AFC4-6F175D3DCCD1}">
              <a14:hiddenFill xmlns:a14="http://schemas.microsoft.com/office/drawing/2010/main">
                <a:solidFill>
                  <a:schemeClr val="accent1"/>
                </a:solidFill>
              </a14:hiddenFill>
            </a:ext>
            <a:ext uri="{91240B29-F687-4F45-9708-019B960494DF}">
              <a14:hiddenLine xmlns:a14="http://schemas.microsoft.com/office/drawing/2010/main" w="9525">
                <a:solidFill>
                  <a:schemeClr val="tx1"/>
                </a:solidFill>
                <a:miter lim="800000"/>
                <a:headEnd/>
                <a:tailEnd/>
              </a14:hiddenLine>
            </a:ext>
            <a:ext uri="{AF507438-7753-43E0-B8FC-AC1667EBCBE1}">
              <a14:hiddenEffects xmlns:a14="http://schemas.microsoft.com/office/drawing/2010/main">
                <a:effectLst>
                  <a:outerShdw dist="35921" dir="2700000" algn="ctr" rotWithShape="0">
                    <a:schemeClr val="bg2"/>
                  </a:outerShdw>
                </a:effectLst>
              </a14:hiddenEffects>
            </a:ext>
          </a:extLst>
        </p:spPr>
      </p:pic>
    </p:spTree>
    <p:extLst>
      <p:ext uri="{BB962C8B-B14F-4D97-AF65-F5344CB8AC3E}">
        <p14:creationId xmlns:p14="http://schemas.microsoft.com/office/powerpoint/2010/main" val="228776959"/>
      </p:ext>
    </p:extLst>
  </p:cSld>
  <p:clrMapOvr>
    <a:masterClrMapping/>
  </p:clrMapOvr>
  <p:timing>
    <p:tnLst>
      <p:par>
        <p:cTn id="1" dur="indefinite" restart="never" nodeType="tmRoot"/>
      </p:par>
    </p:tnLst>
  </p:timing>
</p:sld>
</file>

<file path=ppt/theme/theme1.xml><?xml version="1.0" encoding="utf-8"?>
<a:theme xmlns:a="http://schemas.openxmlformats.org/drawingml/2006/main" name="Präsentation_Master_RWTH_Institute_16zu9">
  <a:themeElements>
    <a:clrScheme name="RWTH Farben">
      <a:dk1>
        <a:sysClr val="windowText" lastClr="000000"/>
      </a:dk1>
      <a:lt1>
        <a:sysClr val="window" lastClr="FFFFFF"/>
      </a:lt1>
      <a:dk2>
        <a:srgbClr val="00549F"/>
      </a:dk2>
      <a:lt2>
        <a:srgbClr val="8EBAE5"/>
      </a:lt2>
      <a:accent1>
        <a:srgbClr val="006165"/>
      </a:accent1>
      <a:accent2>
        <a:srgbClr val="0098A1"/>
      </a:accent2>
      <a:accent3>
        <a:srgbClr val="57AB27"/>
      </a:accent3>
      <a:accent4>
        <a:srgbClr val="BDCD00"/>
      </a:accent4>
      <a:accent5>
        <a:srgbClr val="F6A800"/>
      </a:accent5>
      <a:accent6>
        <a:srgbClr val="CC071E"/>
      </a:accent6>
      <a:hlink>
        <a:srgbClr val="612158"/>
      </a:hlink>
      <a:folHlink>
        <a:srgbClr val="7A6FAC"/>
      </a:folHlink>
    </a:clrScheme>
    <a:fontScheme name="Arial">
      <a:maj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ajorFont>
      <a:minorFont>
        <a:latin typeface="Arial"/>
        <a:ea typeface=""/>
        <a:cs typeface=""/>
        <a:font script="Jpan" typeface="ＭＳ Ｐゴシック"/>
        <a:font script="Hang" typeface="굴림"/>
        <a:font script="Hans" typeface="黑体"/>
        <a:font script="Hant" typeface="微軟正黑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Them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Präsentation_Master_RWTH_Verwaltung_ohne_addin_16zu9.pot [Kompatibilitätsmodus]" id="{12157BE7-C41B-4251-A630-7876F5189DEC}" vid="{D5CAF79C-9B5F-40C2-AC3C-45C714C49236}"/>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Pra_776_sentation_Master_RWTH_Institute_16zu9 (1)</Template>
  <TotalTime>0</TotalTime>
  <Words>729</Words>
  <Application>Microsoft Office PowerPoint</Application>
  <PresentationFormat>Custom</PresentationFormat>
  <Paragraphs>158</Paragraphs>
  <Slides>8</Slides>
  <Notes>4</Notes>
  <HiddenSlides>0</HiddenSlides>
  <MMClips>0</MMClips>
  <ScaleCrop>false</ScaleCrop>
  <HeadingPairs>
    <vt:vector size="4" baseType="variant">
      <vt:variant>
        <vt:lpstr>Theme</vt:lpstr>
      </vt:variant>
      <vt:variant>
        <vt:i4>1</vt:i4>
      </vt:variant>
      <vt:variant>
        <vt:lpstr>Slide Titles</vt:lpstr>
      </vt:variant>
      <vt:variant>
        <vt:i4>8</vt:i4>
      </vt:variant>
    </vt:vector>
  </HeadingPairs>
  <TitlesOfParts>
    <vt:vector size="9" baseType="lpstr">
      <vt:lpstr>Präsentation_Master_RWTH_Institute_16zu9</vt:lpstr>
      <vt:lpstr>Edge-Based Vibration Monitoring System for Textile Machinery</vt:lpstr>
      <vt:lpstr>Contents</vt:lpstr>
      <vt:lpstr>Motivation and Tasks</vt:lpstr>
      <vt:lpstr>Motivation and Tasks</vt:lpstr>
      <vt:lpstr>Concept</vt:lpstr>
      <vt:lpstr>Concept</vt:lpstr>
      <vt:lpstr>Concept</vt:lpstr>
      <vt:lpstr>Extra Slides</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PowerPoint-Präsentation</dc:title>
  <dc:creator>Michael Schluse</dc:creator>
  <cp:lastModifiedBy>LorhanSSD</cp:lastModifiedBy>
  <cp:revision>204</cp:revision>
  <dcterms:created xsi:type="dcterms:W3CDTF">2015-11-10T09:04:16Z</dcterms:created>
  <dcterms:modified xsi:type="dcterms:W3CDTF">2022-07-18T13:23:40Z</dcterms:modified>
</cp:coreProperties>
</file>

<file path=docProps/thumbnail.jpeg>
</file>